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3" r:id="rId5"/>
    <p:sldId id="259" r:id="rId6"/>
    <p:sldId id="262" r:id="rId7"/>
    <p:sldId id="260" r:id="rId8"/>
    <p:sldId id="261" r:id="rId9"/>
  </p:sldIdLst>
  <p:sldSz cx="18288000" cy="10287000"/>
  <p:notesSz cx="6858000" cy="9144000"/>
  <p:embeddedFontLst>
    <p:embeddedFont>
      <p:font typeface="Arial Bold" panose="020B0604020202020204" charset="0"/>
      <p:regular r:id="rId11"/>
      <p:bold r:id="rId12"/>
    </p:embeddedFont>
    <p:embeddedFont>
      <p:font typeface="Rubik Bold" panose="020B0604020202020204" charset="-79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4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E63BD0-B949-423E-840B-6D2E3ECD2E0B}" v="8" dt="2024-10-04T04:52:00.9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898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dgard Leclipteur" userId="54004123-d7cc-4d58-89db-b8083c247dec" providerId="ADAL" clId="{17E63BD0-B949-423E-840B-6D2E3ECD2E0B}"/>
    <pc:docChg chg="undo custSel modSld">
      <pc:chgData name="Edgard Leclipteur" userId="54004123-d7cc-4d58-89db-b8083c247dec" providerId="ADAL" clId="{17E63BD0-B949-423E-840B-6D2E3ECD2E0B}" dt="2024-10-04T04:52:37.848" v="72" actId="1076"/>
      <pc:docMkLst>
        <pc:docMk/>
      </pc:docMkLst>
      <pc:sldChg chg="addSp delSp modSp mod">
        <pc:chgData name="Edgard Leclipteur" userId="54004123-d7cc-4d58-89db-b8083c247dec" providerId="ADAL" clId="{17E63BD0-B949-423E-840B-6D2E3ECD2E0B}" dt="2024-10-04T04:52:37.848" v="72" actId="1076"/>
        <pc:sldMkLst>
          <pc:docMk/>
          <pc:sldMk cId="0" sldId="261"/>
        </pc:sldMkLst>
        <pc:spChg chg="mod">
          <ac:chgData name="Edgard Leclipteur" userId="54004123-d7cc-4d58-89db-b8083c247dec" providerId="ADAL" clId="{17E63BD0-B949-423E-840B-6D2E3ECD2E0B}" dt="2024-10-04T04:48:18.068" v="1" actId="1076"/>
          <ac:spMkLst>
            <pc:docMk/>
            <pc:sldMk cId="0" sldId="261"/>
            <ac:spMk id="6" creationId="{00000000-0000-0000-0000-000000000000}"/>
          </ac:spMkLst>
        </pc:spChg>
        <pc:spChg chg="mod">
          <ac:chgData name="Edgard Leclipteur" userId="54004123-d7cc-4d58-89db-b8083c247dec" providerId="ADAL" clId="{17E63BD0-B949-423E-840B-6D2E3ECD2E0B}" dt="2024-10-04T04:49:48.485" v="16" actId="14100"/>
          <ac:spMkLst>
            <pc:docMk/>
            <pc:sldMk cId="0" sldId="261"/>
            <ac:spMk id="10" creationId="{00000000-0000-0000-0000-000000000000}"/>
          </ac:spMkLst>
        </pc:spChg>
        <pc:spChg chg="mod">
          <ac:chgData name="Edgard Leclipteur" userId="54004123-d7cc-4d58-89db-b8083c247dec" providerId="ADAL" clId="{17E63BD0-B949-423E-840B-6D2E3ECD2E0B}" dt="2024-10-04T04:49:57.683" v="17" actId="1076"/>
          <ac:spMkLst>
            <pc:docMk/>
            <pc:sldMk cId="0" sldId="261"/>
            <ac:spMk id="11" creationId="{00000000-0000-0000-0000-000000000000}"/>
          </ac:spMkLst>
        </pc:spChg>
        <pc:spChg chg="mod">
          <ac:chgData name="Edgard Leclipteur" userId="54004123-d7cc-4d58-89db-b8083c247dec" providerId="ADAL" clId="{17E63BD0-B949-423E-840B-6D2E3ECD2E0B}" dt="2024-10-04T04:49:43.910" v="15" actId="1076"/>
          <ac:spMkLst>
            <pc:docMk/>
            <pc:sldMk cId="0" sldId="261"/>
            <ac:spMk id="14" creationId="{00000000-0000-0000-0000-000000000000}"/>
          </ac:spMkLst>
        </pc:spChg>
        <pc:spChg chg="mod">
          <ac:chgData name="Edgard Leclipteur" userId="54004123-d7cc-4d58-89db-b8083c247dec" providerId="ADAL" clId="{17E63BD0-B949-423E-840B-6D2E3ECD2E0B}" dt="2024-10-04T04:51:31.387" v="60" actId="20577"/>
          <ac:spMkLst>
            <pc:docMk/>
            <pc:sldMk cId="0" sldId="261"/>
            <ac:spMk id="15" creationId="{00000000-0000-0000-0000-000000000000}"/>
          </ac:spMkLst>
        </pc:spChg>
        <pc:spChg chg="add mod">
          <ac:chgData name="Edgard Leclipteur" userId="54004123-d7cc-4d58-89db-b8083c247dec" providerId="ADAL" clId="{17E63BD0-B949-423E-840B-6D2E3ECD2E0B}" dt="2024-10-04T04:52:37.848" v="72" actId="1076"/>
          <ac:spMkLst>
            <pc:docMk/>
            <pc:sldMk cId="0" sldId="261"/>
            <ac:spMk id="16" creationId="{3145CD71-3D41-D3FF-656F-B3CE5EFF164D}"/>
          </ac:spMkLst>
        </pc:spChg>
        <pc:spChg chg="add mod">
          <ac:chgData name="Edgard Leclipteur" userId="54004123-d7cc-4d58-89db-b8083c247dec" providerId="ADAL" clId="{17E63BD0-B949-423E-840B-6D2E3ECD2E0B}" dt="2024-10-04T04:48:37.739" v="4"/>
          <ac:spMkLst>
            <pc:docMk/>
            <pc:sldMk cId="0" sldId="261"/>
            <ac:spMk id="17" creationId="{D386E41E-4BA0-5E92-6D8C-AC13DDE0849F}"/>
          </ac:spMkLst>
        </pc:spChg>
        <pc:spChg chg="add mod">
          <ac:chgData name="Edgard Leclipteur" userId="54004123-d7cc-4d58-89db-b8083c247dec" providerId="ADAL" clId="{17E63BD0-B949-423E-840B-6D2E3ECD2E0B}" dt="2024-10-04T04:48:42.855" v="5"/>
          <ac:spMkLst>
            <pc:docMk/>
            <pc:sldMk cId="0" sldId="261"/>
            <ac:spMk id="18" creationId="{51B433A1-ED0B-8853-122D-CE1E664D2B73}"/>
          </ac:spMkLst>
        </pc:spChg>
        <pc:spChg chg="add del">
          <ac:chgData name="Edgard Leclipteur" userId="54004123-d7cc-4d58-89db-b8083c247dec" providerId="ADAL" clId="{17E63BD0-B949-423E-840B-6D2E3ECD2E0B}" dt="2024-10-04T04:48:51.312" v="7" actId="22"/>
          <ac:spMkLst>
            <pc:docMk/>
            <pc:sldMk cId="0" sldId="261"/>
            <ac:spMk id="20" creationId="{7AFDE344-F3F4-D5EE-0CEA-CB0392DDC7E1}"/>
          </ac:spMkLst>
        </pc:spChg>
        <pc:spChg chg="add del mod">
          <ac:chgData name="Edgard Leclipteur" userId="54004123-d7cc-4d58-89db-b8083c247dec" providerId="ADAL" clId="{17E63BD0-B949-423E-840B-6D2E3ECD2E0B}" dt="2024-10-04T04:51:56.847" v="63" actId="478"/>
          <ac:spMkLst>
            <pc:docMk/>
            <pc:sldMk cId="0" sldId="261"/>
            <ac:spMk id="22" creationId="{2F6A6EF4-8D96-E2AF-BAEC-160247FC4C95}"/>
          </ac:spMkLst>
        </pc:spChg>
        <pc:spChg chg="add mod">
          <ac:chgData name="Edgard Leclipteur" userId="54004123-d7cc-4d58-89db-b8083c247dec" providerId="ADAL" clId="{17E63BD0-B949-423E-840B-6D2E3ECD2E0B}" dt="2024-10-04T04:52:22.574" v="69" actId="1076"/>
          <ac:spMkLst>
            <pc:docMk/>
            <pc:sldMk cId="0" sldId="261"/>
            <ac:spMk id="23" creationId="{3EB3B07B-128B-458E-41CE-7A63AC03D165}"/>
          </ac:spMkLst>
        </pc:spChg>
        <pc:picChg chg="add mod">
          <ac:chgData name="Edgard Leclipteur" userId="54004123-d7cc-4d58-89db-b8083c247dec" providerId="ADAL" clId="{17E63BD0-B949-423E-840B-6D2E3ECD2E0B}" dt="2024-10-04T04:52:26.787" v="70" actId="1076"/>
          <ac:picMkLst>
            <pc:docMk/>
            <pc:sldMk cId="0" sldId="261"/>
            <ac:picMk id="21" creationId="{0371B0D3-BBED-F3E6-8A39-6E2C66138AB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E3D9D0-3EB7-4208-B3E1-16027D0BDB43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3E51D-7E83-4194-A19E-6C909F4C3E34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03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6.png"/><Relationship Id="rId3" Type="http://schemas.openxmlformats.org/officeDocument/2006/relationships/image" Target="../media/image4.svg"/><Relationship Id="rId7" Type="http://schemas.openxmlformats.org/officeDocument/2006/relationships/image" Target="../media/image10.png"/><Relationship Id="rId12" Type="http://schemas.openxmlformats.org/officeDocument/2006/relationships/image" Target="../media/image1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2.svg"/><Relationship Id="rId2" Type="http://schemas.openxmlformats.org/officeDocument/2006/relationships/image" Target="../media/image17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5" Type="http://schemas.openxmlformats.org/officeDocument/2006/relationships/image" Target="../media/image3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sv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 flipH="1" flipV="1">
            <a:off x="8054726" y="0"/>
            <a:ext cx="10252324" cy="10252324"/>
          </a:xfrm>
          <a:custGeom>
            <a:avLst/>
            <a:gdLst/>
            <a:ahLst/>
            <a:cxnLst/>
            <a:rect l="l" t="t" r="r" b="b"/>
            <a:pathLst>
              <a:path w="10252324" h="10252324">
                <a:moveTo>
                  <a:pt x="10252324" y="10252324"/>
                </a:moveTo>
                <a:lnTo>
                  <a:pt x="0" y="10252324"/>
                </a:lnTo>
                <a:lnTo>
                  <a:pt x="0" y="0"/>
                </a:lnTo>
                <a:lnTo>
                  <a:pt x="10252324" y="0"/>
                </a:lnTo>
                <a:lnTo>
                  <a:pt x="10252324" y="10252324"/>
                </a:lnTo>
                <a:close/>
              </a:path>
            </a:pathLst>
          </a:custGeom>
          <a:blipFill>
            <a:blip r:embed="rId2">
              <a:alphaModFix amt="3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-1776230" y="-3008828"/>
            <a:ext cx="5243810" cy="5243810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EF930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 rot="7987443">
            <a:off x="13049798" y="27577"/>
            <a:ext cx="11179774" cy="3516547"/>
          </a:xfrm>
          <a:custGeom>
            <a:avLst/>
            <a:gdLst/>
            <a:ahLst/>
            <a:cxnLst/>
            <a:rect l="l" t="t" r="r" b="b"/>
            <a:pathLst>
              <a:path w="11179774" h="3516547">
                <a:moveTo>
                  <a:pt x="0" y="0"/>
                </a:moveTo>
                <a:lnTo>
                  <a:pt x="11179774" y="0"/>
                </a:lnTo>
                <a:lnTo>
                  <a:pt x="11179774" y="3516547"/>
                </a:lnTo>
                <a:lnTo>
                  <a:pt x="0" y="35165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6" name="Freeform 6"/>
          <p:cNvSpPr/>
          <p:nvPr/>
        </p:nvSpPr>
        <p:spPr>
          <a:xfrm>
            <a:off x="8794346" y="1785850"/>
            <a:ext cx="7457084" cy="6338521"/>
          </a:xfrm>
          <a:custGeom>
            <a:avLst/>
            <a:gdLst/>
            <a:ahLst/>
            <a:cxnLst/>
            <a:rect l="l" t="t" r="r" b="b"/>
            <a:pathLst>
              <a:path w="7457084" h="6338521">
                <a:moveTo>
                  <a:pt x="0" y="0"/>
                </a:moveTo>
                <a:lnTo>
                  <a:pt x="7457084" y="0"/>
                </a:lnTo>
                <a:lnTo>
                  <a:pt x="7457084" y="6338522"/>
                </a:lnTo>
                <a:lnTo>
                  <a:pt x="0" y="63385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7987443">
            <a:off x="14481197" y="-1015830"/>
            <a:ext cx="6323497" cy="1989027"/>
          </a:xfrm>
          <a:custGeom>
            <a:avLst/>
            <a:gdLst/>
            <a:ahLst/>
            <a:cxnLst/>
            <a:rect l="l" t="t" r="r" b="b"/>
            <a:pathLst>
              <a:path w="6323497" h="1989027">
                <a:moveTo>
                  <a:pt x="0" y="0"/>
                </a:moveTo>
                <a:lnTo>
                  <a:pt x="6323497" y="0"/>
                </a:lnTo>
                <a:lnTo>
                  <a:pt x="6323497" y="1989028"/>
                </a:lnTo>
                <a:lnTo>
                  <a:pt x="0" y="19890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854902" y="2516168"/>
            <a:ext cx="6983095" cy="3840702"/>
          </a:xfrm>
          <a:custGeom>
            <a:avLst/>
            <a:gdLst/>
            <a:ahLst/>
            <a:cxnLst/>
            <a:rect l="l" t="t" r="r" b="b"/>
            <a:pathLst>
              <a:path w="6983095" h="3840702">
                <a:moveTo>
                  <a:pt x="0" y="0"/>
                </a:moveTo>
                <a:lnTo>
                  <a:pt x="6983095" y="0"/>
                </a:lnTo>
                <a:lnTo>
                  <a:pt x="6983095" y="3840702"/>
                </a:lnTo>
                <a:lnTo>
                  <a:pt x="0" y="384070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463626" y="6953940"/>
            <a:ext cx="7765646" cy="2236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08"/>
              </a:lnSpc>
            </a:pPr>
            <a:r>
              <a:rPr lang="en-US" sz="7200" b="1" dirty="0">
                <a:solidFill>
                  <a:srgbClr val="004F7F"/>
                </a:solidFill>
                <a:latin typeface="Arial Bold"/>
                <a:ea typeface="Arial Bold"/>
                <a:cs typeface="Arial Bold"/>
                <a:sym typeface="Arial Bold"/>
              </a:rPr>
              <a:t>Cloud Based IT Solution</a:t>
            </a:r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59678CDF-B9E2-2332-7312-FDA9A5B28A64}"/>
              </a:ext>
            </a:extLst>
          </p:cNvPr>
          <p:cNvSpPr/>
          <p:nvPr/>
        </p:nvSpPr>
        <p:spPr>
          <a:xfrm rot="7987443">
            <a:off x="14633597" y="-863430"/>
            <a:ext cx="6323497" cy="1989027"/>
          </a:xfrm>
          <a:custGeom>
            <a:avLst/>
            <a:gdLst/>
            <a:ahLst/>
            <a:cxnLst/>
            <a:rect l="l" t="t" r="r" b="b"/>
            <a:pathLst>
              <a:path w="6323497" h="1989027">
                <a:moveTo>
                  <a:pt x="0" y="0"/>
                </a:moveTo>
                <a:lnTo>
                  <a:pt x="6323497" y="0"/>
                </a:lnTo>
                <a:lnTo>
                  <a:pt x="6323497" y="1989028"/>
                </a:lnTo>
                <a:lnTo>
                  <a:pt x="0" y="19890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4358621">
            <a:off x="-7194505" y="2142932"/>
            <a:ext cx="21574358" cy="6786116"/>
          </a:xfrm>
          <a:custGeom>
            <a:avLst/>
            <a:gdLst/>
            <a:ahLst/>
            <a:cxnLst/>
            <a:rect l="l" t="t" r="r" b="b"/>
            <a:pathLst>
              <a:path w="21574358" h="6786116">
                <a:moveTo>
                  <a:pt x="0" y="0"/>
                </a:moveTo>
                <a:lnTo>
                  <a:pt x="21574358" y="0"/>
                </a:lnTo>
                <a:lnTo>
                  <a:pt x="21574358" y="6786116"/>
                </a:lnTo>
                <a:lnTo>
                  <a:pt x="0" y="67861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0" y="2910367"/>
            <a:ext cx="8326904" cy="5312208"/>
            <a:chOff x="0" y="0"/>
            <a:chExt cx="2159147" cy="137744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59147" cy="1377443"/>
            </a:xfrm>
            <a:custGeom>
              <a:avLst/>
              <a:gdLst/>
              <a:ahLst/>
              <a:cxnLst/>
              <a:rect l="l" t="t" r="r" b="b"/>
              <a:pathLst>
                <a:path w="2159147" h="1377443">
                  <a:moveTo>
                    <a:pt x="0" y="0"/>
                  </a:moveTo>
                  <a:lnTo>
                    <a:pt x="2159147" y="0"/>
                  </a:lnTo>
                  <a:lnTo>
                    <a:pt x="2159147" y="1377443"/>
                  </a:lnTo>
                  <a:lnTo>
                    <a:pt x="0" y="137744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" name="Freeform 5"/>
          <p:cNvSpPr/>
          <p:nvPr/>
        </p:nvSpPr>
        <p:spPr>
          <a:xfrm>
            <a:off x="1246334" y="4595111"/>
            <a:ext cx="4692681" cy="2580974"/>
          </a:xfrm>
          <a:custGeom>
            <a:avLst/>
            <a:gdLst/>
            <a:ahLst/>
            <a:cxnLst/>
            <a:rect l="l" t="t" r="r" b="b"/>
            <a:pathLst>
              <a:path w="4692681" h="2580974">
                <a:moveTo>
                  <a:pt x="0" y="0"/>
                </a:moveTo>
                <a:lnTo>
                  <a:pt x="4692680" y="0"/>
                </a:lnTo>
                <a:lnTo>
                  <a:pt x="4692680" y="2580974"/>
                </a:lnTo>
                <a:lnTo>
                  <a:pt x="0" y="25809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3136491" y="6494561"/>
            <a:ext cx="1072131" cy="1089841"/>
          </a:xfrm>
          <a:custGeom>
            <a:avLst/>
            <a:gdLst/>
            <a:ahLst/>
            <a:cxnLst/>
            <a:rect l="l" t="t" r="r" b="b"/>
            <a:pathLst>
              <a:path w="1072131" h="1089841">
                <a:moveTo>
                  <a:pt x="0" y="0"/>
                </a:moveTo>
                <a:lnTo>
                  <a:pt x="1072131" y="0"/>
                </a:lnTo>
                <a:lnTo>
                  <a:pt x="1072131" y="1089840"/>
                </a:lnTo>
                <a:lnTo>
                  <a:pt x="0" y="10898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8109450" y="6387004"/>
            <a:ext cx="1124997" cy="1089841"/>
          </a:xfrm>
          <a:custGeom>
            <a:avLst/>
            <a:gdLst/>
            <a:ahLst/>
            <a:cxnLst/>
            <a:rect l="l" t="t" r="r" b="b"/>
            <a:pathLst>
              <a:path w="1124997" h="1089841">
                <a:moveTo>
                  <a:pt x="0" y="0"/>
                </a:moveTo>
                <a:lnTo>
                  <a:pt x="1124997" y="0"/>
                </a:lnTo>
                <a:lnTo>
                  <a:pt x="1124997" y="1089841"/>
                </a:lnTo>
                <a:lnTo>
                  <a:pt x="0" y="108984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8113263" y="3273580"/>
            <a:ext cx="1121184" cy="993650"/>
          </a:xfrm>
          <a:custGeom>
            <a:avLst/>
            <a:gdLst/>
            <a:ahLst/>
            <a:cxnLst/>
            <a:rect l="l" t="t" r="r" b="b"/>
            <a:pathLst>
              <a:path w="1121184" h="993650">
                <a:moveTo>
                  <a:pt x="0" y="0"/>
                </a:moveTo>
                <a:lnTo>
                  <a:pt x="1121184" y="0"/>
                </a:lnTo>
                <a:lnTo>
                  <a:pt x="1121184" y="993650"/>
                </a:lnTo>
                <a:lnTo>
                  <a:pt x="0" y="99365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3136491" y="3271647"/>
            <a:ext cx="1176929" cy="1100429"/>
          </a:xfrm>
          <a:custGeom>
            <a:avLst/>
            <a:gdLst/>
            <a:ahLst/>
            <a:cxnLst/>
            <a:rect l="l" t="t" r="r" b="b"/>
            <a:pathLst>
              <a:path w="1176929" h="1100429">
                <a:moveTo>
                  <a:pt x="0" y="0"/>
                </a:moveTo>
                <a:lnTo>
                  <a:pt x="1176929" y="0"/>
                </a:lnTo>
                <a:lnTo>
                  <a:pt x="1176929" y="1100429"/>
                </a:lnTo>
                <a:lnTo>
                  <a:pt x="0" y="110042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10855779" y="99321"/>
            <a:ext cx="3127190" cy="2521297"/>
          </a:xfrm>
          <a:custGeom>
            <a:avLst/>
            <a:gdLst/>
            <a:ahLst/>
            <a:cxnLst/>
            <a:rect l="l" t="t" r="r" b="b"/>
            <a:pathLst>
              <a:path w="3127190" h="2521297">
                <a:moveTo>
                  <a:pt x="0" y="0"/>
                </a:moveTo>
                <a:lnTo>
                  <a:pt x="3127189" y="0"/>
                </a:lnTo>
                <a:lnTo>
                  <a:pt x="3127189" y="2521296"/>
                </a:lnTo>
                <a:lnTo>
                  <a:pt x="0" y="252129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TextBox 11"/>
          <p:cNvSpPr txBox="1"/>
          <p:nvPr/>
        </p:nvSpPr>
        <p:spPr>
          <a:xfrm>
            <a:off x="660120" y="3819695"/>
            <a:ext cx="5865108" cy="5561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21"/>
              </a:lnSpc>
            </a:pPr>
            <a:r>
              <a:rPr lang="en-US" sz="3158" b="1" spc="821">
                <a:solidFill>
                  <a:srgbClr val="EF9308"/>
                </a:solidFill>
                <a:latin typeface="Rubik Bold"/>
                <a:ea typeface="Rubik Bold"/>
                <a:cs typeface="Rubik Bold"/>
                <a:sym typeface="Rubik Bold"/>
              </a:rPr>
              <a:t>ABOUT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109450" y="4420870"/>
            <a:ext cx="4108069" cy="570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046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SaaS Application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109450" y="7633195"/>
            <a:ext cx="4108069" cy="570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046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Data in Europe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136491" y="4420870"/>
            <a:ext cx="4108069" cy="1637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046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Comply with DORA and Outsourcing Regulations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136491" y="7633195"/>
            <a:ext cx="5004470" cy="5703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64"/>
              </a:lnSpc>
            </a:pPr>
            <a:r>
              <a:rPr lang="en-US" sz="3046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Hosted on Microsoft Azure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F9308">
                <a:alpha val="87000"/>
              </a:srgbClr>
            </a:gs>
            <a:gs pos="33333">
              <a:srgbClr val="FFFFFF">
                <a:alpha val="100000"/>
              </a:srgbClr>
            </a:gs>
            <a:gs pos="66667">
              <a:srgbClr val="FFFFFF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35490" y="3179898"/>
            <a:ext cx="3794630" cy="2345359"/>
            <a:chOff x="0" y="0"/>
            <a:chExt cx="5059507" cy="3127145"/>
          </a:xfrm>
        </p:grpSpPr>
        <p:grpSp>
          <p:nvGrpSpPr>
            <p:cNvPr id="3" name="Group 3"/>
            <p:cNvGrpSpPr/>
            <p:nvPr/>
          </p:nvGrpSpPr>
          <p:grpSpPr>
            <a:xfrm>
              <a:off x="1710382" y="0"/>
              <a:ext cx="1638743" cy="1638743"/>
              <a:chOff x="0" y="0"/>
              <a:chExt cx="1913890" cy="191389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" name="Freeform 5"/>
            <p:cNvSpPr/>
            <p:nvPr/>
          </p:nvSpPr>
          <p:spPr>
            <a:xfrm>
              <a:off x="2098966" y="278351"/>
              <a:ext cx="861575" cy="1082040"/>
            </a:xfrm>
            <a:custGeom>
              <a:avLst/>
              <a:gdLst/>
              <a:ahLst/>
              <a:cxnLst/>
              <a:rect l="l" t="t" r="r" b="b"/>
              <a:pathLst>
                <a:path w="861575" h="1082040">
                  <a:moveTo>
                    <a:pt x="0" y="0"/>
                  </a:moveTo>
                  <a:lnTo>
                    <a:pt x="861575" y="0"/>
                  </a:lnTo>
                  <a:lnTo>
                    <a:pt x="861575" y="1082041"/>
                  </a:lnTo>
                  <a:lnTo>
                    <a:pt x="0" y="10820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2001587"/>
              <a:ext cx="5059507" cy="1125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Complex Regulatory Environment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5703578" y="3179898"/>
            <a:ext cx="2990969" cy="1935784"/>
            <a:chOff x="0" y="0"/>
            <a:chExt cx="3987959" cy="2581045"/>
          </a:xfrm>
        </p:grpSpPr>
        <p:grpSp>
          <p:nvGrpSpPr>
            <p:cNvPr id="8" name="Group 8"/>
            <p:cNvGrpSpPr/>
            <p:nvPr/>
          </p:nvGrpSpPr>
          <p:grpSpPr>
            <a:xfrm>
              <a:off x="1174608" y="0"/>
              <a:ext cx="1638743" cy="1638743"/>
              <a:chOff x="0" y="0"/>
              <a:chExt cx="1913890" cy="191389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Freeform 10"/>
            <p:cNvSpPr/>
            <p:nvPr/>
          </p:nvSpPr>
          <p:spPr>
            <a:xfrm>
              <a:off x="1511953" y="224277"/>
              <a:ext cx="964053" cy="1190188"/>
            </a:xfrm>
            <a:custGeom>
              <a:avLst/>
              <a:gdLst/>
              <a:ahLst/>
              <a:cxnLst/>
              <a:rect l="l" t="t" r="r" b="b"/>
              <a:pathLst>
                <a:path w="964053" h="1190188">
                  <a:moveTo>
                    <a:pt x="0" y="0"/>
                  </a:moveTo>
                  <a:lnTo>
                    <a:pt x="964053" y="0"/>
                  </a:lnTo>
                  <a:lnTo>
                    <a:pt x="964053" y="1190189"/>
                  </a:lnTo>
                  <a:lnTo>
                    <a:pt x="0" y="11901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2001587"/>
              <a:ext cx="3987959" cy="579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Cybersecurity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268006" y="3179898"/>
            <a:ext cx="3794630" cy="2345359"/>
            <a:chOff x="0" y="0"/>
            <a:chExt cx="5059507" cy="3127145"/>
          </a:xfrm>
        </p:grpSpPr>
        <p:grpSp>
          <p:nvGrpSpPr>
            <p:cNvPr id="13" name="Group 13"/>
            <p:cNvGrpSpPr/>
            <p:nvPr/>
          </p:nvGrpSpPr>
          <p:grpSpPr>
            <a:xfrm>
              <a:off x="1710382" y="0"/>
              <a:ext cx="1638743" cy="1638743"/>
              <a:chOff x="0" y="0"/>
              <a:chExt cx="1913890" cy="191389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5" name="Freeform 15"/>
            <p:cNvSpPr/>
            <p:nvPr/>
          </p:nvSpPr>
          <p:spPr>
            <a:xfrm>
              <a:off x="1856415" y="155022"/>
              <a:ext cx="1338740" cy="1328699"/>
            </a:xfrm>
            <a:custGeom>
              <a:avLst/>
              <a:gdLst/>
              <a:ahLst/>
              <a:cxnLst/>
              <a:rect l="l" t="t" r="r" b="b"/>
              <a:pathLst>
                <a:path w="1338740" h="1328699">
                  <a:moveTo>
                    <a:pt x="0" y="0"/>
                  </a:moveTo>
                  <a:lnTo>
                    <a:pt x="1338740" y="0"/>
                  </a:lnTo>
                  <a:lnTo>
                    <a:pt x="1338740" y="1328699"/>
                  </a:lnTo>
                  <a:lnTo>
                    <a:pt x="0" y="13286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2001587"/>
              <a:ext cx="5059507" cy="1125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Global Risk Management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636094" y="3179898"/>
            <a:ext cx="3794630" cy="1935784"/>
            <a:chOff x="0" y="0"/>
            <a:chExt cx="5059507" cy="2581045"/>
          </a:xfrm>
        </p:grpSpPr>
        <p:grpSp>
          <p:nvGrpSpPr>
            <p:cNvPr id="18" name="Group 18"/>
            <p:cNvGrpSpPr/>
            <p:nvPr/>
          </p:nvGrpSpPr>
          <p:grpSpPr>
            <a:xfrm>
              <a:off x="1710382" y="0"/>
              <a:ext cx="1638743" cy="1638743"/>
              <a:chOff x="0" y="0"/>
              <a:chExt cx="1913890" cy="191389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" name="Freeform 20"/>
            <p:cNvSpPr/>
            <p:nvPr/>
          </p:nvSpPr>
          <p:spPr>
            <a:xfrm>
              <a:off x="1924799" y="127995"/>
              <a:ext cx="1209908" cy="1382752"/>
            </a:xfrm>
            <a:custGeom>
              <a:avLst/>
              <a:gdLst/>
              <a:ahLst/>
              <a:cxnLst/>
              <a:rect l="l" t="t" r="r" b="b"/>
              <a:pathLst>
                <a:path w="1209908" h="1382752">
                  <a:moveTo>
                    <a:pt x="0" y="0"/>
                  </a:moveTo>
                  <a:lnTo>
                    <a:pt x="1209909" y="0"/>
                  </a:lnTo>
                  <a:lnTo>
                    <a:pt x="1209909" y="1382753"/>
                  </a:lnTo>
                  <a:lnTo>
                    <a:pt x="0" y="13827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2001587"/>
              <a:ext cx="5059507" cy="579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Skills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335490" y="6762618"/>
            <a:ext cx="3888898" cy="2345359"/>
            <a:chOff x="0" y="0"/>
            <a:chExt cx="5185197" cy="3127145"/>
          </a:xfrm>
        </p:grpSpPr>
        <p:grpSp>
          <p:nvGrpSpPr>
            <p:cNvPr id="23" name="Group 23"/>
            <p:cNvGrpSpPr/>
            <p:nvPr/>
          </p:nvGrpSpPr>
          <p:grpSpPr>
            <a:xfrm>
              <a:off x="1773227" y="0"/>
              <a:ext cx="1638743" cy="1638743"/>
              <a:chOff x="0" y="0"/>
              <a:chExt cx="1913890" cy="191389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" name="Freeform 25"/>
            <p:cNvSpPr/>
            <p:nvPr/>
          </p:nvSpPr>
          <p:spPr>
            <a:xfrm>
              <a:off x="2026815" y="231544"/>
              <a:ext cx="1131567" cy="1175654"/>
            </a:xfrm>
            <a:custGeom>
              <a:avLst/>
              <a:gdLst/>
              <a:ahLst/>
              <a:cxnLst/>
              <a:rect l="l" t="t" r="r" b="b"/>
              <a:pathLst>
                <a:path w="1131567" h="1175654">
                  <a:moveTo>
                    <a:pt x="0" y="0"/>
                  </a:moveTo>
                  <a:lnTo>
                    <a:pt x="1131567" y="0"/>
                  </a:lnTo>
                  <a:lnTo>
                    <a:pt x="1131567" y="1175655"/>
                  </a:lnTo>
                  <a:lnTo>
                    <a:pt x="0" y="11756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2001587"/>
              <a:ext cx="5185197" cy="1125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Data Protection &amp; Privacy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5797846" y="6762618"/>
            <a:ext cx="2993945" cy="2345359"/>
            <a:chOff x="0" y="0"/>
            <a:chExt cx="3991927" cy="3127145"/>
          </a:xfrm>
        </p:grpSpPr>
        <p:grpSp>
          <p:nvGrpSpPr>
            <p:cNvPr id="28" name="Group 28"/>
            <p:cNvGrpSpPr/>
            <p:nvPr/>
          </p:nvGrpSpPr>
          <p:grpSpPr>
            <a:xfrm>
              <a:off x="1176592" y="0"/>
              <a:ext cx="1638743" cy="1638743"/>
              <a:chOff x="0" y="0"/>
              <a:chExt cx="1913890" cy="1913890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0" name="Freeform 30"/>
            <p:cNvSpPr/>
            <p:nvPr/>
          </p:nvSpPr>
          <p:spPr>
            <a:xfrm>
              <a:off x="1297965" y="121373"/>
              <a:ext cx="1395998" cy="1395998"/>
            </a:xfrm>
            <a:custGeom>
              <a:avLst/>
              <a:gdLst/>
              <a:ahLst/>
              <a:cxnLst/>
              <a:rect l="l" t="t" r="r" b="b"/>
              <a:pathLst>
                <a:path w="1395998" h="1395998">
                  <a:moveTo>
                    <a:pt x="0" y="0"/>
                  </a:moveTo>
                  <a:lnTo>
                    <a:pt x="1395997" y="0"/>
                  </a:lnTo>
                  <a:lnTo>
                    <a:pt x="1395997" y="1395997"/>
                  </a:lnTo>
                  <a:lnTo>
                    <a:pt x="0" y="13959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2001587"/>
              <a:ext cx="3991927" cy="11255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Third Party Risk Management</a:t>
              </a: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9365250" y="6762618"/>
            <a:ext cx="3794630" cy="1935784"/>
            <a:chOff x="0" y="0"/>
            <a:chExt cx="5059507" cy="2581045"/>
          </a:xfrm>
        </p:grpSpPr>
        <p:grpSp>
          <p:nvGrpSpPr>
            <p:cNvPr id="33" name="Group 33"/>
            <p:cNvGrpSpPr/>
            <p:nvPr/>
          </p:nvGrpSpPr>
          <p:grpSpPr>
            <a:xfrm>
              <a:off x="1710382" y="0"/>
              <a:ext cx="1638743" cy="1638743"/>
              <a:chOff x="0" y="0"/>
              <a:chExt cx="1913890" cy="191389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5" name="Freeform 35"/>
            <p:cNvSpPr/>
            <p:nvPr/>
          </p:nvSpPr>
          <p:spPr>
            <a:xfrm>
              <a:off x="1825991" y="105797"/>
              <a:ext cx="1407525" cy="1427148"/>
            </a:xfrm>
            <a:custGeom>
              <a:avLst/>
              <a:gdLst/>
              <a:ahLst/>
              <a:cxnLst/>
              <a:rect l="l" t="t" r="r" b="b"/>
              <a:pathLst>
                <a:path w="1407525" h="1427148">
                  <a:moveTo>
                    <a:pt x="0" y="0"/>
                  </a:moveTo>
                  <a:lnTo>
                    <a:pt x="1407525" y="0"/>
                  </a:lnTo>
                  <a:lnTo>
                    <a:pt x="1407525" y="1427149"/>
                  </a:lnTo>
                  <a:lnTo>
                    <a:pt x="0" y="14271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TextBox 36"/>
            <p:cNvSpPr txBox="1"/>
            <p:nvPr/>
          </p:nvSpPr>
          <p:spPr>
            <a:xfrm>
              <a:off x="0" y="2001587"/>
              <a:ext cx="5059507" cy="579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Budget Contraints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13733338" y="6762618"/>
            <a:ext cx="3794630" cy="1935784"/>
            <a:chOff x="0" y="0"/>
            <a:chExt cx="5059507" cy="2581045"/>
          </a:xfrm>
        </p:grpSpPr>
        <p:grpSp>
          <p:nvGrpSpPr>
            <p:cNvPr id="38" name="Group 38"/>
            <p:cNvGrpSpPr/>
            <p:nvPr/>
          </p:nvGrpSpPr>
          <p:grpSpPr>
            <a:xfrm>
              <a:off x="1710382" y="0"/>
              <a:ext cx="1638743" cy="1638743"/>
              <a:chOff x="0" y="0"/>
              <a:chExt cx="1913890" cy="1913890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1789430" y="1913890"/>
                    </a:moveTo>
                    <a:lnTo>
                      <a:pt x="124460" y="1913890"/>
                    </a:lnTo>
                    <a:cubicBezTo>
                      <a:pt x="55880" y="1913890"/>
                      <a:pt x="0" y="1858010"/>
                      <a:pt x="0" y="178943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789430" y="0"/>
                    </a:lnTo>
                    <a:cubicBezTo>
                      <a:pt x="1858010" y="0"/>
                      <a:pt x="1913890" y="55880"/>
                      <a:pt x="1913890" y="124460"/>
                    </a:cubicBezTo>
                    <a:lnTo>
                      <a:pt x="1913890" y="1789430"/>
                    </a:lnTo>
                    <a:cubicBezTo>
                      <a:pt x="1913890" y="1858010"/>
                      <a:pt x="1858010" y="1913890"/>
                      <a:pt x="1789430" y="1913890"/>
                    </a:cubicBezTo>
                    <a:close/>
                  </a:path>
                </a:pathLst>
              </a:custGeom>
              <a:solidFill>
                <a:srgbClr val="A0C0D8"/>
              </a:solidFill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0" name="Freeform 40"/>
            <p:cNvSpPr/>
            <p:nvPr/>
          </p:nvSpPr>
          <p:spPr>
            <a:xfrm>
              <a:off x="2142898" y="176040"/>
              <a:ext cx="781647" cy="1286663"/>
            </a:xfrm>
            <a:custGeom>
              <a:avLst/>
              <a:gdLst/>
              <a:ahLst/>
              <a:cxnLst/>
              <a:rect l="l" t="t" r="r" b="b"/>
              <a:pathLst>
                <a:path w="781647" h="1286663">
                  <a:moveTo>
                    <a:pt x="0" y="0"/>
                  </a:moveTo>
                  <a:lnTo>
                    <a:pt x="781647" y="0"/>
                  </a:lnTo>
                  <a:lnTo>
                    <a:pt x="781647" y="1286663"/>
                  </a:lnTo>
                  <a:lnTo>
                    <a:pt x="0" y="12866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2001587"/>
              <a:ext cx="5059507" cy="5794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89"/>
                </a:lnSpc>
              </a:pPr>
              <a:r>
                <a:rPr lang="en-US" sz="253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Expertise Shortage</a:t>
              </a:r>
            </a:p>
          </p:txBody>
        </p:sp>
      </p:grpSp>
      <p:sp>
        <p:nvSpPr>
          <p:cNvPr id="42" name="TextBox 42"/>
          <p:cNvSpPr txBox="1"/>
          <p:nvPr/>
        </p:nvSpPr>
        <p:spPr>
          <a:xfrm>
            <a:off x="5224388" y="318496"/>
            <a:ext cx="7839224" cy="10424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44"/>
              </a:lnSpc>
            </a:pPr>
            <a:r>
              <a:rPr lang="en-US" sz="5460" b="1" spc="136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Regulation Challenges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698828" y="1461051"/>
            <a:ext cx="8890344" cy="972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01"/>
              </a:lnSpc>
            </a:pPr>
            <a:r>
              <a:rPr lang="en-US" sz="2467">
                <a:solidFill>
                  <a:srgbClr val="000000">
                    <a:alpha val="80000"/>
                  </a:srgbClr>
                </a:solidFill>
                <a:latin typeface="Arial"/>
                <a:ea typeface="Arial"/>
                <a:cs typeface="Arial"/>
                <a:sym typeface="Arial"/>
              </a:rPr>
              <a:t>Issues for Financial Entities and Insurances in complying with DORA and Outsourcing regulations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859636" cy="10287000"/>
            <a:chOff x="0" y="0"/>
            <a:chExt cx="1408006" cy="37527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08006" cy="3752726"/>
            </a:xfrm>
            <a:custGeom>
              <a:avLst/>
              <a:gdLst/>
              <a:ahLst/>
              <a:cxnLst/>
              <a:rect l="l" t="t" r="r" b="b"/>
              <a:pathLst>
                <a:path w="1408006" h="3752726">
                  <a:moveTo>
                    <a:pt x="0" y="0"/>
                  </a:moveTo>
                  <a:lnTo>
                    <a:pt x="1408006" y="0"/>
                  </a:lnTo>
                  <a:lnTo>
                    <a:pt x="1408006" y="3752726"/>
                  </a:lnTo>
                  <a:lnTo>
                    <a:pt x="0" y="3752726"/>
                  </a:lnTo>
                  <a:close/>
                </a:path>
              </a:pathLst>
            </a:custGeom>
            <a:solidFill>
              <a:srgbClr val="EF9308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29417" y="4986871"/>
            <a:ext cx="7606108" cy="444945"/>
            <a:chOff x="0" y="0"/>
            <a:chExt cx="10141477" cy="59326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Centralized Compliance Management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929417" y="3711376"/>
            <a:ext cx="7606108" cy="444945"/>
            <a:chOff x="0" y="0"/>
            <a:chExt cx="10141477" cy="59326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Intuitive User Interface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9929417" y="1407233"/>
            <a:ext cx="6991733" cy="1643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8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Standardization of regulated Compliance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929417" y="933450"/>
            <a:ext cx="5385868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1" spc="624">
                <a:solidFill>
                  <a:srgbClr val="085490"/>
                </a:solidFill>
                <a:latin typeface="Arial Bold"/>
                <a:ea typeface="Arial Bold"/>
                <a:cs typeface="Arial Bold"/>
                <a:sym typeface="Arial Bold"/>
              </a:rPr>
              <a:t>OUR MISSION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9929417" y="6262365"/>
            <a:ext cx="7606108" cy="444945"/>
            <a:chOff x="0" y="0"/>
            <a:chExt cx="10141477" cy="59326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Continuous Monitoring and Automated Alerts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929417" y="7537860"/>
            <a:ext cx="7606108" cy="444945"/>
            <a:chOff x="0" y="0"/>
            <a:chExt cx="10141477" cy="59326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reporting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929417" y="8813355"/>
            <a:ext cx="7606108" cy="444945"/>
            <a:chOff x="0" y="0"/>
            <a:chExt cx="10141477" cy="59326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Adaptability to Regulatory Changes</a:t>
              </a:r>
            </a:p>
          </p:txBody>
        </p:sp>
      </p:grpSp>
      <p:sp>
        <p:nvSpPr>
          <p:cNvPr id="4" name="Freeform 5">
            <a:extLst>
              <a:ext uri="{FF2B5EF4-FFF2-40B4-BE49-F238E27FC236}">
                <a16:creationId xmlns:a16="http://schemas.microsoft.com/office/drawing/2014/main" id="{BCEE1B1F-D4C7-84B2-7D2C-B3A865ED2095}"/>
              </a:ext>
            </a:extLst>
          </p:cNvPr>
          <p:cNvSpPr/>
          <p:nvPr/>
        </p:nvSpPr>
        <p:spPr>
          <a:xfrm>
            <a:off x="4157944" y="3909326"/>
            <a:ext cx="4344085" cy="2053808"/>
          </a:xfrm>
          <a:custGeom>
            <a:avLst/>
            <a:gdLst/>
            <a:ahLst/>
            <a:cxnLst/>
            <a:rect l="l" t="t" r="r" b="b"/>
            <a:pathLst>
              <a:path w="4692681" h="2580974">
                <a:moveTo>
                  <a:pt x="0" y="0"/>
                </a:moveTo>
                <a:lnTo>
                  <a:pt x="4692680" y="0"/>
                </a:lnTo>
                <a:lnTo>
                  <a:pt x="4692680" y="2580974"/>
                </a:lnTo>
                <a:lnTo>
                  <a:pt x="0" y="25809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BF5D481-A9AC-CDC0-D308-6D2ED7F75F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181" y="419100"/>
            <a:ext cx="9241852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412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859636" cy="10287000"/>
            <a:chOff x="0" y="0"/>
            <a:chExt cx="1408006" cy="37527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08006" cy="3752726"/>
            </a:xfrm>
            <a:custGeom>
              <a:avLst/>
              <a:gdLst/>
              <a:ahLst/>
              <a:cxnLst/>
              <a:rect l="l" t="t" r="r" b="b"/>
              <a:pathLst>
                <a:path w="1408006" h="3752726">
                  <a:moveTo>
                    <a:pt x="0" y="0"/>
                  </a:moveTo>
                  <a:lnTo>
                    <a:pt x="1408006" y="0"/>
                  </a:lnTo>
                  <a:lnTo>
                    <a:pt x="1408006" y="3752726"/>
                  </a:lnTo>
                  <a:lnTo>
                    <a:pt x="0" y="3752726"/>
                  </a:lnTo>
                  <a:close/>
                </a:path>
              </a:pathLst>
            </a:custGeom>
            <a:solidFill>
              <a:srgbClr val="EF9308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29416" y="7345474"/>
            <a:ext cx="7606108" cy="472980"/>
            <a:chOff x="0" y="-37380"/>
            <a:chExt cx="10141477" cy="6306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927060" y="-37380"/>
              <a:ext cx="9214417" cy="5293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outsourcing registry update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929417" y="3711376"/>
            <a:ext cx="7606107" cy="444945"/>
            <a:chOff x="0" y="0"/>
            <a:chExt cx="10141476" cy="59326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927059" y="20489"/>
              <a:ext cx="9214417" cy="5293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Outsourcing File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9929417" y="1407233"/>
            <a:ext cx="6991733" cy="1643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8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To automate your Outsourcing Processes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929417" y="933450"/>
            <a:ext cx="5385868" cy="3970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1" spc="624" dirty="0">
                <a:solidFill>
                  <a:srgbClr val="085490"/>
                </a:solidFill>
                <a:latin typeface="Arial Bold"/>
                <a:ea typeface="Arial Bold"/>
                <a:cs typeface="Arial Bold"/>
                <a:sym typeface="Arial Bold"/>
              </a:rPr>
              <a:t>OUR GOAL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9929416" y="8443322"/>
            <a:ext cx="7606108" cy="472980"/>
            <a:chOff x="0" y="-37380"/>
            <a:chExt cx="10141477" cy="63064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927060" y="-37380"/>
              <a:ext cx="9214417" cy="5293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Continuous Monitoring and oversight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929416" y="6061600"/>
            <a:ext cx="7606108" cy="833049"/>
            <a:chOff x="0" y="-37380"/>
            <a:chExt cx="10141477" cy="111073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927060" y="-37380"/>
              <a:ext cx="9214417" cy="11107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generation of the notification for the supervision authority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929416" y="4692850"/>
            <a:ext cx="7606108" cy="833049"/>
            <a:chOff x="0" y="-37380"/>
            <a:chExt cx="10141477" cy="111073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27060" y="-37380"/>
              <a:ext cx="9214417" cy="11107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update of outsourcing regulated requirements</a:t>
              </a:r>
            </a:p>
          </p:txBody>
        </p:sp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3F2F2499-7FCA-AC05-09FA-F07B8F7AAE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154077"/>
            <a:ext cx="2820315" cy="21721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42D9A2C-3AF6-3F43-BBAD-848D5E7ED8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" y="2475004"/>
            <a:ext cx="7878434" cy="395169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23D4FFE-E792-424E-8841-201C2FF04E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5566" y="5989215"/>
            <a:ext cx="7878434" cy="398718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859636" cy="10287000"/>
            <a:chOff x="0" y="0"/>
            <a:chExt cx="1408006" cy="37527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08006" cy="3752726"/>
            </a:xfrm>
            <a:custGeom>
              <a:avLst/>
              <a:gdLst/>
              <a:ahLst/>
              <a:cxnLst/>
              <a:rect l="l" t="t" r="r" b="b"/>
              <a:pathLst>
                <a:path w="1408006" h="3752726">
                  <a:moveTo>
                    <a:pt x="0" y="0"/>
                  </a:moveTo>
                  <a:lnTo>
                    <a:pt x="1408006" y="0"/>
                  </a:lnTo>
                  <a:lnTo>
                    <a:pt x="1408006" y="3752726"/>
                  </a:lnTo>
                  <a:lnTo>
                    <a:pt x="0" y="3752726"/>
                  </a:lnTo>
                  <a:close/>
                </a:path>
              </a:pathLst>
            </a:custGeom>
            <a:solidFill>
              <a:srgbClr val="EF9308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9929417" y="4814473"/>
            <a:ext cx="7606108" cy="1269065"/>
            <a:chOff x="0" y="-37380"/>
            <a:chExt cx="10141477" cy="169208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927060" y="-37380"/>
              <a:ext cx="9214417" cy="169208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update of DORA regulated requirements</a:t>
              </a:r>
            </a:p>
            <a:p>
              <a:pPr algn="l">
                <a:lnSpc>
                  <a:spcPts val="3359"/>
                </a:lnSpc>
              </a:pPr>
              <a:endParaRPr lang="en-US" sz="24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929417" y="3683341"/>
            <a:ext cx="7606108" cy="472980"/>
            <a:chOff x="0" y="-37380"/>
            <a:chExt cx="10141477" cy="630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927060" y="-37380"/>
              <a:ext cx="9214417" cy="5293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DORA File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9929417" y="1407233"/>
            <a:ext cx="7215583" cy="16437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8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To automate your DORA Processes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929417" y="933450"/>
            <a:ext cx="5385868" cy="3970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1" spc="624" dirty="0">
                <a:solidFill>
                  <a:srgbClr val="085490"/>
                </a:solidFill>
                <a:latin typeface="Arial Bold"/>
                <a:ea typeface="Arial Bold"/>
                <a:cs typeface="Arial Bold"/>
                <a:sym typeface="Arial Bold"/>
              </a:rPr>
              <a:t>OUR GOAL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9929417" y="6044742"/>
            <a:ext cx="7606108" cy="1269065"/>
            <a:chOff x="0" y="-37380"/>
            <a:chExt cx="10141477" cy="169208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927060" y="-37380"/>
              <a:ext cx="9214417" cy="169208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generation of Reports for the supervision authority (Risks, Incident, Testing)</a:t>
              </a:r>
            </a:p>
            <a:p>
              <a:pPr algn="l">
                <a:lnSpc>
                  <a:spcPts val="3359"/>
                </a:lnSpc>
              </a:pPr>
              <a:endParaRPr lang="en-US" sz="24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9929417" y="7313807"/>
            <a:ext cx="7606108" cy="833049"/>
            <a:chOff x="0" y="-37380"/>
            <a:chExt cx="10141477" cy="111073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927060" y="-37380"/>
              <a:ext cx="9214417" cy="11107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400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DORA registry update</a:t>
              </a:r>
            </a:p>
            <a:p>
              <a:pPr algn="l">
                <a:lnSpc>
                  <a:spcPts val="3359"/>
                </a:lnSpc>
              </a:pPr>
              <a:endParaRPr lang="en-US" sz="24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929417" y="8497996"/>
            <a:ext cx="7606108" cy="472980"/>
            <a:chOff x="0" y="-37380"/>
            <a:chExt cx="10141477" cy="63064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27060" y="-37380"/>
              <a:ext cx="9214417" cy="5293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 dirty="0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Continuous monitoring and oversight</a:t>
              </a: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AF5C2C9E-8F4D-1C56-1173-5D6FBE7C8E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101552"/>
            <a:ext cx="2747300" cy="211718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A8F8864-A16B-E99C-251D-243426DA3B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988" y="2380485"/>
            <a:ext cx="8106013" cy="40487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E1323D5-642B-FC23-27C3-49F182C3AD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280" y="5617207"/>
            <a:ext cx="824058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00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990673" y="0"/>
            <a:ext cx="10297327" cy="10287000"/>
            <a:chOff x="0" y="0"/>
            <a:chExt cx="3756493" cy="37527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56493" cy="3752726"/>
            </a:xfrm>
            <a:custGeom>
              <a:avLst/>
              <a:gdLst/>
              <a:ahLst/>
              <a:cxnLst/>
              <a:rect l="l" t="t" r="r" b="b"/>
              <a:pathLst>
                <a:path w="3756493" h="3752726">
                  <a:moveTo>
                    <a:pt x="0" y="0"/>
                  </a:moveTo>
                  <a:lnTo>
                    <a:pt x="3756493" y="0"/>
                  </a:lnTo>
                  <a:lnTo>
                    <a:pt x="3756493" y="3752726"/>
                  </a:lnTo>
                  <a:lnTo>
                    <a:pt x="0" y="3752726"/>
                  </a:lnTo>
                  <a:close/>
                </a:path>
              </a:pathLst>
            </a:custGeom>
            <a:solidFill>
              <a:srgbClr val="EF9308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365515" y="5855329"/>
            <a:ext cx="7606108" cy="444945"/>
            <a:chOff x="0" y="0"/>
            <a:chExt cx="10141477" cy="59326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Continuous Monitoring and Alerts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365515" y="6683729"/>
            <a:ext cx="7606108" cy="444945"/>
            <a:chOff x="0" y="0"/>
            <a:chExt cx="10141477" cy="59326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Comprehensive Adherence Reporting 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65515" y="4651230"/>
            <a:ext cx="7606108" cy="820642"/>
            <a:chOff x="0" y="0"/>
            <a:chExt cx="10141477" cy="109419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27060" y="-37380"/>
              <a:ext cx="9214417" cy="11315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Reduction of non-compliance risks through standardization.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65515" y="7512130"/>
            <a:ext cx="7606108" cy="444945"/>
            <a:chOff x="0" y="0"/>
            <a:chExt cx="10141477" cy="59326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Enhanced Collaboration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365515" y="8340531"/>
            <a:ext cx="7606108" cy="444945"/>
            <a:chOff x="0" y="0"/>
            <a:chExt cx="10141477" cy="59326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Scalable solution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65515" y="9168932"/>
            <a:ext cx="7606108" cy="444945"/>
            <a:chOff x="0" y="0"/>
            <a:chExt cx="10141477" cy="59326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Automatic Updates and Maintenance</a:t>
              </a:r>
            </a:p>
          </p:txBody>
        </p:sp>
      </p:grpSp>
      <p:sp>
        <p:nvSpPr>
          <p:cNvPr id="22" name="Freeform 22"/>
          <p:cNvSpPr/>
          <p:nvPr/>
        </p:nvSpPr>
        <p:spPr>
          <a:xfrm>
            <a:off x="8111276" y="5525132"/>
            <a:ext cx="10023767" cy="4363677"/>
          </a:xfrm>
          <a:custGeom>
            <a:avLst/>
            <a:gdLst/>
            <a:ahLst/>
            <a:cxnLst/>
            <a:rect l="l" t="t" r="r" b="b"/>
            <a:pathLst>
              <a:path w="10023767" h="4363677">
                <a:moveTo>
                  <a:pt x="0" y="0"/>
                </a:moveTo>
                <a:lnTo>
                  <a:pt x="10023767" y="0"/>
                </a:lnTo>
                <a:lnTo>
                  <a:pt x="10023767" y="4363676"/>
                </a:lnTo>
                <a:lnTo>
                  <a:pt x="0" y="436367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0569" r="-107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3" name="Freeform 23"/>
          <p:cNvSpPr/>
          <p:nvPr/>
        </p:nvSpPr>
        <p:spPr>
          <a:xfrm>
            <a:off x="8111276" y="604482"/>
            <a:ext cx="10051470" cy="4539018"/>
          </a:xfrm>
          <a:custGeom>
            <a:avLst/>
            <a:gdLst/>
            <a:ahLst/>
            <a:cxnLst/>
            <a:rect l="l" t="t" r="r" b="b"/>
            <a:pathLst>
              <a:path w="10051470" h="4539018">
                <a:moveTo>
                  <a:pt x="0" y="0"/>
                </a:moveTo>
                <a:lnTo>
                  <a:pt x="10051469" y="0"/>
                </a:lnTo>
                <a:lnTo>
                  <a:pt x="10051469" y="4539018"/>
                </a:lnTo>
                <a:lnTo>
                  <a:pt x="0" y="45390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3104" r="-113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4" name="TextBox 24"/>
          <p:cNvSpPr txBox="1"/>
          <p:nvPr/>
        </p:nvSpPr>
        <p:spPr>
          <a:xfrm>
            <a:off x="365515" y="1407233"/>
            <a:ext cx="6991733" cy="916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8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Cost efficiency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5515" y="933450"/>
            <a:ext cx="5385868" cy="453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1" spc="624">
                <a:solidFill>
                  <a:srgbClr val="085490"/>
                </a:solidFill>
                <a:latin typeface="Arial Bold"/>
                <a:ea typeface="Arial Bold"/>
                <a:cs typeface="Arial Bold"/>
                <a:sym typeface="Arial Bold"/>
              </a:rPr>
              <a:t>YOUR BENEFITS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365515" y="2618731"/>
            <a:ext cx="7606108" cy="820642"/>
            <a:chOff x="0" y="0"/>
            <a:chExt cx="10141477" cy="109419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27060" y="-37380"/>
              <a:ext cx="9214417" cy="11315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Time saving in managing compliance processes (Governance &amp; Operational).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365515" y="3822829"/>
            <a:ext cx="7606108" cy="444945"/>
            <a:chOff x="0" y="0"/>
            <a:chExt cx="10141477" cy="59326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623663" cy="593260"/>
            </a:xfrm>
            <a:custGeom>
              <a:avLst/>
              <a:gdLst/>
              <a:ahLst/>
              <a:cxnLst/>
              <a:rect l="l" t="t" r="r" b="b"/>
              <a:pathLst>
                <a:path w="623663" h="593260">
                  <a:moveTo>
                    <a:pt x="0" y="0"/>
                  </a:moveTo>
                  <a:lnTo>
                    <a:pt x="623663" y="0"/>
                  </a:lnTo>
                  <a:lnTo>
                    <a:pt x="623663" y="593260"/>
                  </a:lnTo>
                  <a:lnTo>
                    <a:pt x="0" y="593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927060" y="-37380"/>
              <a:ext cx="9214417" cy="57277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359"/>
                </a:lnSpc>
              </a:pPr>
              <a:r>
                <a:rPr lang="en-US" sz="2400" b="1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30% to 40% productivity savings per filing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93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299986" y="8721713"/>
            <a:ext cx="5243810" cy="524381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>
                <a:alpha val="81961"/>
              </a:srgbClr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 rot="7987443">
            <a:off x="12953908" y="-729574"/>
            <a:ext cx="11179774" cy="3516547"/>
          </a:xfrm>
          <a:custGeom>
            <a:avLst/>
            <a:gdLst/>
            <a:ahLst/>
            <a:cxnLst/>
            <a:rect l="l" t="t" r="r" b="b"/>
            <a:pathLst>
              <a:path w="11179774" h="3516547">
                <a:moveTo>
                  <a:pt x="0" y="0"/>
                </a:moveTo>
                <a:lnTo>
                  <a:pt x="11179774" y="0"/>
                </a:lnTo>
                <a:lnTo>
                  <a:pt x="11179774" y="3516548"/>
                </a:lnTo>
                <a:lnTo>
                  <a:pt x="0" y="35165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7987443">
            <a:off x="14385307" y="-1772980"/>
            <a:ext cx="6323497" cy="1989027"/>
          </a:xfrm>
          <a:custGeom>
            <a:avLst/>
            <a:gdLst/>
            <a:ahLst/>
            <a:cxnLst/>
            <a:rect l="l" t="t" r="r" b="b"/>
            <a:pathLst>
              <a:path w="6323497" h="1989027">
                <a:moveTo>
                  <a:pt x="0" y="0"/>
                </a:moveTo>
                <a:lnTo>
                  <a:pt x="6323497" y="0"/>
                </a:lnTo>
                <a:lnTo>
                  <a:pt x="6323497" y="1989027"/>
                </a:lnTo>
                <a:lnTo>
                  <a:pt x="0" y="19890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rot="-2812556">
            <a:off x="-8361400" y="3801166"/>
            <a:ext cx="17884855" cy="5625600"/>
          </a:xfrm>
          <a:custGeom>
            <a:avLst/>
            <a:gdLst/>
            <a:ahLst/>
            <a:cxnLst/>
            <a:rect l="l" t="t" r="r" b="b"/>
            <a:pathLst>
              <a:path w="17884855" h="5625600">
                <a:moveTo>
                  <a:pt x="0" y="0"/>
                </a:moveTo>
                <a:lnTo>
                  <a:pt x="17884855" y="0"/>
                </a:lnTo>
                <a:lnTo>
                  <a:pt x="17884855" y="5625600"/>
                </a:lnTo>
                <a:lnTo>
                  <a:pt x="0" y="5625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-2812556">
            <a:off x="-3106039" y="10594408"/>
            <a:ext cx="6323497" cy="1989027"/>
          </a:xfrm>
          <a:custGeom>
            <a:avLst/>
            <a:gdLst/>
            <a:ahLst/>
            <a:cxnLst/>
            <a:rect l="l" t="t" r="r" b="b"/>
            <a:pathLst>
              <a:path w="6323497" h="1989027">
                <a:moveTo>
                  <a:pt x="0" y="0"/>
                </a:moveTo>
                <a:lnTo>
                  <a:pt x="6323496" y="0"/>
                </a:lnTo>
                <a:lnTo>
                  <a:pt x="6323496" y="1989028"/>
                </a:lnTo>
                <a:lnTo>
                  <a:pt x="0" y="19890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4789068" y="9353550"/>
            <a:ext cx="2265645" cy="659869"/>
          </a:xfrm>
          <a:custGeom>
            <a:avLst/>
            <a:gdLst/>
            <a:ahLst/>
            <a:cxnLst/>
            <a:rect l="l" t="t" r="r" b="b"/>
            <a:pathLst>
              <a:path w="2265645" h="659869">
                <a:moveTo>
                  <a:pt x="0" y="0"/>
                </a:moveTo>
                <a:lnTo>
                  <a:pt x="2265645" y="0"/>
                </a:lnTo>
                <a:lnTo>
                  <a:pt x="2265645" y="659869"/>
                </a:lnTo>
                <a:lnTo>
                  <a:pt x="0" y="65986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028700" y="2182517"/>
            <a:ext cx="4978681" cy="2738275"/>
          </a:xfrm>
          <a:custGeom>
            <a:avLst/>
            <a:gdLst/>
            <a:ahLst/>
            <a:cxnLst/>
            <a:rect l="l" t="t" r="r" b="b"/>
            <a:pathLst>
              <a:path w="4978681" h="2738275">
                <a:moveTo>
                  <a:pt x="0" y="0"/>
                </a:moveTo>
                <a:lnTo>
                  <a:pt x="4978681" y="0"/>
                </a:lnTo>
                <a:lnTo>
                  <a:pt x="4978681" y="2738274"/>
                </a:lnTo>
                <a:lnTo>
                  <a:pt x="0" y="273827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 rot="3186475">
            <a:off x="7022591" y="-454506"/>
            <a:ext cx="3237179" cy="4583889"/>
          </a:xfrm>
          <a:custGeom>
            <a:avLst/>
            <a:gdLst/>
            <a:ahLst/>
            <a:cxnLst/>
            <a:rect l="l" t="t" r="r" b="b"/>
            <a:pathLst>
              <a:path w="4441517" h="2875882">
                <a:moveTo>
                  <a:pt x="0" y="0"/>
                </a:moveTo>
                <a:lnTo>
                  <a:pt x="4441516" y="0"/>
                </a:lnTo>
                <a:lnTo>
                  <a:pt x="4441516" y="2875882"/>
                </a:lnTo>
                <a:lnTo>
                  <a:pt x="0" y="28758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 rot="5400000" flipV="1">
            <a:off x="4982246" y="5167113"/>
            <a:ext cx="3730190" cy="1639331"/>
          </a:xfrm>
          <a:custGeom>
            <a:avLst/>
            <a:gdLst/>
            <a:ahLst/>
            <a:cxnLst/>
            <a:rect l="l" t="t" r="r" b="b"/>
            <a:pathLst>
              <a:path w="2531786" h="1639331">
                <a:moveTo>
                  <a:pt x="0" y="1639332"/>
                </a:moveTo>
                <a:lnTo>
                  <a:pt x="2531786" y="1639332"/>
                </a:lnTo>
                <a:lnTo>
                  <a:pt x="2531786" y="0"/>
                </a:lnTo>
                <a:lnTo>
                  <a:pt x="0" y="0"/>
                </a:lnTo>
                <a:lnTo>
                  <a:pt x="0" y="1639332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2" name="Freeform 12"/>
          <p:cNvSpPr/>
          <p:nvPr/>
        </p:nvSpPr>
        <p:spPr>
          <a:xfrm>
            <a:off x="3134659" y="7823251"/>
            <a:ext cx="1536218" cy="1315561"/>
          </a:xfrm>
          <a:custGeom>
            <a:avLst/>
            <a:gdLst/>
            <a:ahLst/>
            <a:cxnLst/>
            <a:rect l="l" t="t" r="r" b="b"/>
            <a:pathLst>
              <a:path w="1536218" h="1315561">
                <a:moveTo>
                  <a:pt x="0" y="0"/>
                </a:moveTo>
                <a:lnTo>
                  <a:pt x="1536218" y="0"/>
                </a:lnTo>
                <a:lnTo>
                  <a:pt x="1536218" y="1315561"/>
                </a:lnTo>
                <a:lnTo>
                  <a:pt x="0" y="13155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3" name="Freeform 13"/>
          <p:cNvSpPr/>
          <p:nvPr/>
        </p:nvSpPr>
        <p:spPr>
          <a:xfrm>
            <a:off x="14789068" y="2831701"/>
            <a:ext cx="2470232" cy="1850428"/>
          </a:xfrm>
          <a:custGeom>
            <a:avLst/>
            <a:gdLst/>
            <a:ahLst/>
            <a:cxnLst/>
            <a:rect l="l" t="t" r="r" b="b"/>
            <a:pathLst>
              <a:path w="2470232" h="1850428">
                <a:moveTo>
                  <a:pt x="0" y="0"/>
                </a:moveTo>
                <a:lnTo>
                  <a:pt x="2470232" y="0"/>
                </a:lnTo>
                <a:lnTo>
                  <a:pt x="2470232" y="1850428"/>
                </a:lnTo>
                <a:lnTo>
                  <a:pt x="0" y="185042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4" name="TextBox 14"/>
          <p:cNvSpPr txBox="1"/>
          <p:nvPr/>
        </p:nvSpPr>
        <p:spPr>
          <a:xfrm>
            <a:off x="7746987" y="3079567"/>
            <a:ext cx="5282803" cy="1844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b="1" spc="125" dirty="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Information or</a:t>
            </a:r>
          </a:p>
          <a:p>
            <a:pPr algn="ctr">
              <a:lnSpc>
                <a:spcPts val="7000"/>
              </a:lnSpc>
            </a:pPr>
            <a:r>
              <a:rPr lang="en-US" sz="5000" b="1" spc="125" dirty="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Demonstration 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843597" y="8153345"/>
            <a:ext cx="8595741" cy="13735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b="1" spc="99" dirty="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Edgard.leclipteur@thot-it.com</a:t>
            </a:r>
          </a:p>
          <a:p>
            <a:pPr algn="l">
              <a:lnSpc>
                <a:spcPts val="5599"/>
              </a:lnSpc>
            </a:pPr>
            <a:r>
              <a:rPr lang="en-US" sz="3999" b="1" spc="99" dirty="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  or +352 661 880 549</a:t>
            </a:r>
          </a:p>
        </p:txBody>
      </p:sp>
      <p:sp>
        <p:nvSpPr>
          <p:cNvPr id="16" name="Freeform 12">
            <a:extLst>
              <a:ext uri="{FF2B5EF4-FFF2-40B4-BE49-F238E27FC236}">
                <a16:creationId xmlns:a16="http://schemas.microsoft.com/office/drawing/2014/main" id="{3145CD71-3D41-D3FF-656F-B3CE5EFF164D}"/>
              </a:ext>
            </a:extLst>
          </p:cNvPr>
          <p:cNvSpPr/>
          <p:nvPr/>
        </p:nvSpPr>
        <p:spPr>
          <a:xfrm>
            <a:off x="8133583" y="5607049"/>
            <a:ext cx="1536218" cy="1315561"/>
          </a:xfrm>
          <a:custGeom>
            <a:avLst/>
            <a:gdLst/>
            <a:ahLst/>
            <a:cxnLst/>
            <a:rect l="l" t="t" r="r" b="b"/>
            <a:pathLst>
              <a:path w="1536218" h="1315561">
                <a:moveTo>
                  <a:pt x="0" y="0"/>
                </a:moveTo>
                <a:lnTo>
                  <a:pt x="1536218" y="0"/>
                </a:lnTo>
                <a:lnTo>
                  <a:pt x="1536218" y="1315561"/>
                </a:lnTo>
                <a:lnTo>
                  <a:pt x="0" y="13155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0371B0D3-BBED-F3E6-8A39-6E2C66138AB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60486" y="5936683"/>
            <a:ext cx="8907028" cy="1780186"/>
          </a:xfrm>
          <a:prstGeom prst="rect">
            <a:avLst/>
          </a:prstGeom>
        </p:spPr>
      </p:pic>
      <p:sp>
        <p:nvSpPr>
          <p:cNvPr id="23" name="Freeform 10">
            <a:extLst>
              <a:ext uri="{FF2B5EF4-FFF2-40B4-BE49-F238E27FC236}">
                <a16:creationId xmlns:a16="http://schemas.microsoft.com/office/drawing/2014/main" id="{3EB3B07B-128B-458E-41CE-7A63AC03D165}"/>
              </a:ext>
            </a:extLst>
          </p:cNvPr>
          <p:cNvSpPr/>
          <p:nvPr/>
        </p:nvSpPr>
        <p:spPr>
          <a:xfrm rot="4467037">
            <a:off x="12713769" y="4265664"/>
            <a:ext cx="2428965" cy="1307711"/>
          </a:xfrm>
          <a:custGeom>
            <a:avLst/>
            <a:gdLst/>
            <a:ahLst/>
            <a:cxnLst/>
            <a:rect l="l" t="t" r="r" b="b"/>
            <a:pathLst>
              <a:path w="4441517" h="2875882">
                <a:moveTo>
                  <a:pt x="0" y="0"/>
                </a:moveTo>
                <a:lnTo>
                  <a:pt x="4441516" y="0"/>
                </a:lnTo>
                <a:lnTo>
                  <a:pt x="4441516" y="2875882"/>
                </a:lnTo>
                <a:lnTo>
                  <a:pt x="0" y="28758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</TotalTime>
  <Words>214</Words>
  <Application>Microsoft Office PowerPoint</Application>
  <PresentationFormat>Personnalisé</PresentationFormat>
  <Paragraphs>51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Arial</vt:lpstr>
      <vt:lpstr>Calibri</vt:lpstr>
      <vt:lpstr>Aptos</vt:lpstr>
      <vt:lpstr>Arial Bold</vt:lpstr>
      <vt:lpstr>Rubik Bold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Thot IT Solutions</dc:title>
  <dc:creator>HERVE DECKER</dc:creator>
  <cp:lastModifiedBy>Edgard Leclipteur</cp:lastModifiedBy>
  <cp:revision>18</cp:revision>
  <dcterms:created xsi:type="dcterms:W3CDTF">2006-08-16T00:00:00Z</dcterms:created>
  <dcterms:modified xsi:type="dcterms:W3CDTF">2025-04-10T12:46:49Z</dcterms:modified>
  <dc:identifier>DAGRq2oxwSA</dc:identifier>
</cp:coreProperties>
</file>