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4"/>
  </p:sldMasterIdLst>
  <p:notesMasterIdLst>
    <p:notesMasterId r:id="rId15"/>
  </p:notesMasterIdLst>
  <p:sldIdLst>
    <p:sldId id="271" r:id="rId5"/>
    <p:sldId id="276" r:id="rId6"/>
    <p:sldId id="298" r:id="rId7"/>
    <p:sldId id="275" r:id="rId8"/>
    <p:sldId id="300" r:id="rId9"/>
    <p:sldId id="301" r:id="rId10"/>
    <p:sldId id="291" r:id="rId11"/>
    <p:sldId id="295" r:id="rId12"/>
    <p:sldId id="296" r:id="rId13"/>
    <p:sldId id="282" r:id="rId14"/>
  </p:sldIdLst>
  <p:sldSz cx="12192000" cy="6858000"/>
  <p:notesSz cx="6858000" cy="9144000"/>
  <p:embeddedFontLst>
    <p:embeddedFont>
      <p:font typeface="Montserrat" panose="00000500000000000000" pitchFamily="2" charset="0"/>
      <p:regular r:id="rId16"/>
      <p:bold r:id="rId17"/>
      <p:italic r:id="rId18"/>
      <p:boldItalic r:id="rId19"/>
    </p:embeddedFont>
    <p:embeddedFont>
      <p:font typeface="Montserrat ExtraBold" panose="00000900000000000000" pitchFamily="2" charset="0"/>
      <p:bold r:id="rId20"/>
      <p:boldItalic r:id="rId21"/>
    </p:embeddedFont>
    <p:embeddedFont>
      <p:font typeface="Playfair Display" panose="00000500000000000000" pitchFamily="2"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0681"/>
    <a:srgbClr val="64045D"/>
    <a:srgbClr val="BF8ECE"/>
    <a:srgbClr val="A867BD"/>
    <a:srgbClr val="E7354D"/>
    <a:srgbClr val="7F7F7F"/>
    <a:srgbClr val="B9B9B9"/>
    <a:srgbClr val="8E2734"/>
    <a:srgbClr val="8F27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95" d="100"/>
          <a:sy n="95" d="100"/>
        </p:scale>
        <p:origin x="163"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3.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6.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9.fntdata"/><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7.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ie Moray" userId="687fc7f0-e2c0-4d27-bae9-3834b9675115" providerId="ADAL" clId="{34C65AA8-D9B6-4859-B7AF-224836B3A2A4}"/>
    <pc:docChg chg="modSld sldOrd">
      <pc:chgData name="Emilie Moray" userId="687fc7f0-e2c0-4d27-bae9-3834b9675115" providerId="ADAL" clId="{34C65AA8-D9B6-4859-B7AF-224836B3A2A4}" dt="2026-05-28T14:56:34.008" v="9" actId="790"/>
      <pc:docMkLst>
        <pc:docMk/>
      </pc:docMkLst>
      <pc:sldChg chg="modSp mod">
        <pc:chgData name="Emilie Moray" userId="687fc7f0-e2c0-4d27-bae9-3834b9675115" providerId="ADAL" clId="{34C65AA8-D9B6-4859-B7AF-224836B3A2A4}" dt="2026-05-28T14:56:34.008" v="9" actId="790"/>
        <pc:sldMkLst>
          <pc:docMk/>
          <pc:sldMk cId="300524288" sldId="271"/>
        </pc:sldMkLst>
        <pc:spChg chg="mod">
          <ac:chgData name="Emilie Moray" userId="687fc7f0-e2c0-4d27-bae9-3834b9675115" providerId="ADAL" clId="{34C65AA8-D9B6-4859-B7AF-224836B3A2A4}" dt="2026-05-28T14:56:10.371" v="8" actId="790"/>
          <ac:spMkLst>
            <pc:docMk/>
            <pc:sldMk cId="300524288" sldId="271"/>
            <ac:spMk id="8" creationId="{013EE65B-A502-36EE-9CA9-CBE4FB9BC992}"/>
          </ac:spMkLst>
        </pc:spChg>
        <pc:spChg chg="mod">
          <ac:chgData name="Emilie Moray" userId="687fc7f0-e2c0-4d27-bae9-3834b9675115" providerId="ADAL" clId="{34C65AA8-D9B6-4859-B7AF-224836B3A2A4}" dt="2026-05-28T14:56:34.008" v="9" actId="790"/>
          <ac:spMkLst>
            <pc:docMk/>
            <pc:sldMk cId="300524288" sldId="271"/>
            <ac:spMk id="10" creationId="{7145361F-6DD5-69B2-4271-E2998E1DB4E6}"/>
          </ac:spMkLst>
        </pc:spChg>
        <pc:spChg chg="mod">
          <ac:chgData name="Emilie Moray" userId="687fc7f0-e2c0-4d27-bae9-3834b9675115" providerId="ADAL" clId="{34C65AA8-D9B6-4859-B7AF-224836B3A2A4}" dt="2026-05-28T14:56:10.371" v="8" actId="790"/>
          <ac:spMkLst>
            <pc:docMk/>
            <pc:sldMk cId="300524288" sldId="271"/>
            <ac:spMk id="12" creationId="{9C8461C4-1C45-E37B-F2A0-4214A65C5044}"/>
          </ac:spMkLst>
        </pc:spChg>
        <pc:spChg chg="mod">
          <ac:chgData name="Emilie Moray" userId="687fc7f0-e2c0-4d27-bae9-3834b9675115" providerId="ADAL" clId="{34C65AA8-D9B6-4859-B7AF-224836B3A2A4}" dt="2026-05-28T14:56:10.371" v="8" actId="790"/>
          <ac:spMkLst>
            <pc:docMk/>
            <pc:sldMk cId="300524288" sldId="271"/>
            <ac:spMk id="13" creationId="{A81D4C99-8A4F-C33B-EAFE-D2C6F5CBC5D1}"/>
          </ac:spMkLst>
        </pc:spChg>
      </pc:sldChg>
      <pc:sldChg chg="modSp mod">
        <pc:chgData name="Emilie Moray" userId="687fc7f0-e2c0-4d27-bae9-3834b9675115" providerId="ADAL" clId="{34C65AA8-D9B6-4859-B7AF-224836B3A2A4}" dt="2026-05-28T14:56:10.371" v="8" actId="790"/>
        <pc:sldMkLst>
          <pc:docMk/>
          <pc:sldMk cId="201653329" sldId="275"/>
        </pc:sldMkLst>
        <pc:spChg chg="mod">
          <ac:chgData name="Emilie Moray" userId="687fc7f0-e2c0-4d27-bae9-3834b9675115" providerId="ADAL" clId="{34C65AA8-D9B6-4859-B7AF-224836B3A2A4}" dt="2026-05-28T14:56:10.371" v="8" actId="790"/>
          <ac:spMkLst>
            <pc:docMk/>
            <pc:sldMk cId="201653329" sldId="275"/>
            <ac:spMk id="2" creationId="{AA942D41-8D24-FCE8-BB03-7257208FB3F2}"/>
          </ac:spMkLst>
        </pc:spChg>
        <pc:spChg chg="mod">
          <ac:chgData name="Emilie Moray" userId="687fc7f0-e2c0-4d27-bae9-3834b9675115" providerId="ADAL" clId="{34C65AA8-D9B6-4859-B7AF-224836B3A2A4}" dt="2026-05-28T14:56:10.371" v="8" actId="790"/>
          <ac:spMkLst>
            <pc:docMk/>
            <pc:sldMk cId="201653329" sldId="275"/>
            <ac:spMk id="3" creationId="{340EE5DE-78E0-B0AB-2D68-3B7D17AA82C1}"/>
          </ac:spMkLst>
        </pc:spChg>
        <pc:spChg chg="mod">
          <ac:chgData name="Emilie Moray" userId="687fc7f0-e2c0-4d27-bae9-3834b9675115" providerId="ADAL" clId="{34C65AA8-D9B6-4859-B7AF-224836B3A2A4}" dt="2026-05-28T14:56:10.371" v="8" actId="790"/>
          <ac:spMkLst>
            <pc:docMk/>
            <pc:sldMk cId="201653329" sldId="275"/>
            <ac:spMk id="7" creationId="{A2665D6C-46B1-67D8-917F-EE378125E206}"/>
          </ac:spMkLst>
        </pc:spChg>
        <pc:spChg chg="mod">
          <ac:chgData name="Emilie Moray" userId="687fc7f0-e2c0-4d27-bae9-3834b9675115" providerId="ADAL" clId="{34C65AA8-D9B6-4859-B7AF-224836B3A2A4}" dt="2026-05-28T14:56:10.371" v="8" actId="790"/>
          <ac:spMkLst>
            <pc:docMk/>
            <pc:sldMk cId="201653329" sldId="275"/>
            <ac:spMk id="12" creationId="{BDE2EDF4-B7D6-4392-DF50-83E91AF33EAE}"/>
          </ac:spMkLst>
        </pc:spChg>
        <pc:graphicFrameChg chg="modGraphic">
          <ac:chgData name="Emilie Moray" userId="687fc7f0-e2c0-4d27-bae9-3834b9675115" providerId="ADAL" clId="{34C65AA8-D9B6-4859-B7AF-224836B3A2A4}" dt="2026-05-28T14:56:10.371" v="8" actId="790"/>
          <ac:graphicFrameMkLst>
            <pc:docMk/>
            <pc:sldMk cId="201653329" sldId="275"/>
            <ac:graphicFrameMk id="13" creationId="{0F0BA354-9844-6D5C-347C-6429043E6854}"/>
          </ac:graphicFrameMkLst>
        </pc:graphicFrameChg>
      </pc:sldChg>
      <pc:sldChg chg="modSp mod">
        <pc:chgData name="Emilie Moray" userId="687fc7f0-e2c0-4d27-bae9-3834b9675115" providerId="ADAL" clId="{34C65AA8-D9B6-4859-B7AF-224836B3A2A4}" dt="2026-05-28T14:56:10.371" v="8" actId="790"/>
        <pc:sldMkLst>
          <pc:docMk/>
          <pc:sldMk cId="2576191073" sldId="276"/>
        </pc:sldMkLst>
        <pc:spChg chg="mod">
          <ac:chgData name="Emilie Moray" userId="687fc7f0-e2c0-4d27-bae9-3834b9675115" providerId="ADAL" clId="{34C65AA8-D9B6-4859-B7AF-224836B3A2A4}" dt="2026-05-28T14:56:10.371" v="8" actId="790"/>
          <ac:spMkLst>
            <pc:docMk/>
            <pc:sldMk cId="2576191073" sldId="276"/>
            <ac:spMk id="2" creationId="{FFF87287-5391-F484-358E-8CC70BD9DC8B}"/>
          </ac:spMkLst>
        </pc:spChg>
        <pc:spChg chg="mod">
          <ac:chgData name="Emilie Moray" userId="687fc7f0-e2c0-4d27-bae9-3834b9675115" providerId="ADAL" clId="{34C65AA8-D9B6-4859-B7AF-224836B3A2A4}" dt="2026-05-28T14:56:10.371" v="8" actId="790"/>
          <ac:spMkLst>
            <pc:docMk/>
            <pc:sldMk cId="2576191073" sldId="276"/>
            <ac:spMk id="5" creationId="{7F3F8740-2A6A-EC16-A34A-C9AC106715B1}"/>
          </ac:spMkLst>
        </pc:spChg>
        <pc:spChg chg="mod">
          <ac:chgData name="Emilie Moray" userId="687fc7f0-e2c0-4d27-bae9-3834b9675115" providerId="ADAL" clId="{34C65AA8-D9B6-4859-B7AF-224836B3A2A4}" dt="2026-05-28T14:56:10.371" v="8" actId="790"/>
          <ac:spMkLst>
            <pc:docMk/>
            <pc:sldMk cId="2576191073" sldId="276"/>
            <ac:spMk id="6" creationId="{742865FC-B91C-08D9-686C-C7A18D7C7DD6}"/>
          </ac:spMkLst>
        </pc:spChg>
        <pc:spChg chg="mod">
          <ac:chgData name="Emilie Moray" userId="687fc7f0-e2c0-4d27-bae9-3834b9675115" providerId="ADAL" clId="{34C65AA8-D9B6-4859-B7AF-224836B3A2A4}" dt="2026-05-28T14:56:10.371" v="8" actId="790"/>
          <ac:spMkLst>
            <pc:docMk/>
            <pc:sldMk cId="2576191073" sldId="276"/>
            <ac:spMk id="7" creationId="{8E4FC9FF-6363-4E56-C29C-862E3E2DC920}"/>
          </ac:spMkLst>
        </pc:spChg>
        <pc:graphicFrameChg chg="modGraphic">
          <ac:chgData name="Emilie Moray" userId="687fc7f0-e2c0-4d27-bae9-3834b9675115" providerId="ADAL" clId="{34C65AA8-D9B6-4859-B7AF-224836B3A2A4}" dt="2026-05-28T14:56:10.371" v="8" actId="790"/>
          <ac:graphicFrameMkLst>
            <pc:docMk/>
            <pc:sldMk cId="2576191073" sldId="276"/>
            <ac:graphicFrameMk id="3" creationId="{09B41FD0-0193-902A-D3A9-CE43B55421F3}"/>
          </ac:graphicFrameMkLst>
        </pc:graphicFrameChg>
      </pc:sldChg>
      <pc:sldChg chg="modSp mod">
        <pc:chgData name="Emilie Moray" userId="687fc7f0-e2c0-4d27-bae9-3834b9675115" providerId="ADAL" clId="{34C65AA8-D9B6-4859-B7AF-224836B3A2A4}" dt="2026-05-28T14:56:10.371" v="8" actId="790"/>
        <pc:sldMkLst>
          <pc:docMk/>
          <pc:sldMk cId="4115234640" sldId="282"/>
        </pc:sldMkLst>
        <pc:spChg chg="mod">
          <ac:chgData name="Emilie Moray" userId="687fc7f0-e2c0-4d27-bae9-3834b9675115" providerId="ADAL" clId="{34C65AA8-D9B6-4859-B7AF-224836B3A2A4}" dt="2026-05-28T14:56:10.371" v="8" actId="790"/>
          <ac:spMkLst>
            <pc:docMk/>
            <pc:sldMk cId="4115234640" sldId="282"/>
            <ac:spMk id="3" creationId="{261DAC0A-CE23-BA7A-41B6-11DD4D93FCDD}"/>
          </ac:spMkLst>
        </pc:spChg>
        <pc:spChg chg="mod">
          <ac:chgData name="Emilie Moray" userId="687fc7f0-e2c0-4d27-bae9-3834b9675115" providerId="ADAL" clId="{34C65AA8-D9B6-4859-B7AF-224836B3A2A4}" dt="2026-05-28T14:56:10.371" v="8" actId="790"/>
          <ac:spMkLst>
            <pc:docMk/>
            <pc:sldMk cId="4115234640" sldId="282"/>
            <ac:spMk id="4" creationId="{E8181B22-1C69-9138-1C2C-8BF910D4814E}"/>
          </ac:spMkLst>
        </pc:spChg>
        <pc:spChg chg="mod">
          <ac:chgData name="Emilie Moray" userId="687fc7f0-e2c0-4d27-bae9-3834b9675115" providerId="ADAL" clId="{34C65AA8-D9B6-4859-B7AF-224836B3A2A4}" dt="2026-05-28T14:56:10.371" v="8" actId="790"/>
          <ac:spMkLst>
            <pc:docMk/>
            <pc:sldMk cId="4115234640" sldId="282"/>
            <ac:spMk id="5" creationId="{70E8235B-B893-149A-6513-5195EBBDEC94}"/>
          </ac:spMkLst>
        </pc:spChg>
        <pc:spChg chg="mod">
          <ac:chgData name="Emilie Moray" userId="687fc7f0-e2c0-4d27-bae9-3834b9675115" providerId="ADAL" clId="{34C65AA8-D9B6-4859-B7AF-224836B3A2A4}" dt="2026-05-28T14:56:10.371" v="8" actId="790"/>
          <ac:spMkLst>
            <pc:docMk/>
            <pc:sldMk cId="4115234640" sldId="282"/>
            <ac:spMk id="11" creationId="{AF6C42F6-004C-1F94-840A-69EF2D7268D0}"/>
          </ac:spMkLst>
        </pc:spChg>
        <pc:spChg chg="mod">
          <ac:chgData name="Emilie Moray" userId="687fc7f0-e2c0-4d27-bae9-3834b9675115" providerId="ADAL" clId="{34C65AA8-D9B6-4859-B7AF-224836B3A2A4}" dt="2026-05-28T14:56:10.371" v="8" actId="790"/>
          <ac:spMkLst>
            <pc:docMk/>
            <pc:sldMk cId="4115234640" sldId="282"/>
            <ac:spMk id="14" creationId="{9E02D64B-1967-54F6-A168-E6038AAD111F}"/>
          </ac:spMkLst>
        </pc:spChg>
      </pc:sldChg>
      <pc:sldChg chg="modSp mod">
        <pc:chgData name="Emilie Moray" userId="687fc7f0-e2c0-4d27-bae9-3834b9675115" providerId="ADAL" clId="{34C65AA8-D9B6-4859-B7AF-224836B3A2A4}" dt="2026-05-28T14:56:10.371" v="8" actId="790"/>
        <pc:sldMkLst>
          <pc:docMk/>
          <pc:sldMk cId="2507437892" sldId="291"/>
        </pc:sldMkLst>
        <pc:spChg chg="mod">
          <ac:chgData name="Emilie Moray" userId="687fc7f0-e2c0-4d27-bae9-3834b9675115" providerId="ADAL" clId="{34C65AA8-D9B6-4859-B7AF-224836B3A2A4}" dt="2026-05-28T14:56:10.371" v="8" actId="790"/>
          <ac:spMkLst>
            <pc:docMk/>
            <pc:sldMk cId="2507437892" sldId="291"/>
            <ac:spMk id="3" creationId="{AF401057-94EC-44E4-5D6E-3F4C12711582}"/>
          </ac:spMkLst>
        </pc:spChg>
        <pc:spChg chg="mod">
          <ac:chgData name="Emilie Moray" userId="687fc7f0-e2c0-4d27-bae9-3834b9675115" providerId="ADAL" clId="{34C65AA8-D9B6-4859-B7AF-224836B3A2A4}" dt="2026-05-28T14:56:10.371" v="8" actId="790"/>
          <ac:spMkLst>
            <pc:docMk/>
            <pc:sldMk cId="2507437892" sldId="291"/>
            <ac:spMk id="4" creationId="{15E7C852-53D9-F035-494F-5D3D8B7D80FC}"/>
          </ac:spMkLst>
        </pc:spChg>
        <pc:spChg chg="mod">
          <ac:chgData name="Emilie Moray" userId="687fc7f0-e2c0-4d27-bae9-3834b9675115" providerId="ADAL" clId="{34C65AA8-D9B6-4859-B7AF-224836B3A2A4}" dt="2026-05-28T14:56:10.371" v="8" actId="790"/>
          <ac:spMkLst>
            <pc:docMk/>
            <pc:sldMk cId="2507437892" sldId="291"/>
            <ac:spMk id="5" creationId="{C81D7860-F111-28D1-DB9A-F1B2CAB78F40}"/>
          </ac:spMkLst>
        </pc:spChg>
      </pc:sldChg>
      <pc:sldChg chg="modSp mod">
        <pc:chgData name="Emilie Moray" userId="687fc7f0-e2c0-4d27-bae9-3834b9675115" providerId="ADAL" clId="{34C65AA8-D9B6-4859-B7AF-224836B3A2A4}" dt="2026-05-28T14:56:10.371" v="8" actId="790"/>
        <pc:sldMkLst>
          <pc:docMk/>
          <pc:sldMk cId="3085013006" sldId="295"/>
        </pc:sldMkLst>
        <pc:spChg chg="mod">
          <ac:chgData name="Emilie Moray" userId="687fc7f0-e2c0-4d27-bae9-3834b9675115" providerId="ADAL" clId="{34C65AA8-D9B6-4859-B7AF-224836B3A2A4}" dt="2026-05-28T14:56:10.371" v="8" actId="790"/>
          <ac:spMkLst>
            <pc:docMk/>
            <pc:sldMk cId="3085013006" sldId="295"/>
            <ac:spMk id="2" creationId="{62812219-B758-B951-38AB-4F52A129A3B6}"/>
          </ac:spMkLst>
        </pc:spChg>
        <pc:spChg chg="mod">
          <ac:chgData name="Emilie Moray" userId="687fc7f0-e2c0-4d27-bae9-3834b9675115" providerId="ADAL" clId="{34C65AA8-D9B6-4859-B7AF-224836B3A2A4}" dt="2026-05-28T14:56:10.371" v="8" actId="790"/>
          <ac:spMkLst>
            <pc:docMk/>
            <pc:sldMk cId="3085013006" sldId="295"/>
            <ac:spMk id="3" creationId="{6C7A00A4-7749-6DC0-0BF4-2447748249DB}"/>
          </ac:spMkLst>
        </pc:spChg>
        <pc:spChg chg="mod">
          <ac:chgData name="Emilie Moray" userId="687fc7f0-e2c0-4d27-bae9-3834b9675115" providerId="ADAL" clId="{34C65AA8-D9B6-4859-B7AF-224836B3A2A4}" dt="2026-05-28T14:56:10.371" v="8" actId="790"/>
          <ac:spMkLst>
            <pc:docMk/>
            <pc:sldMk cId="3085013006" sldId="295"/>
            <ac:spMk id="5" creationId="{7FB724D4-610C-75DC-97BB-AAB62793F4A7}"/>
          </ac:spMkLst>
        </pc:spChg>
      </pc:sldChg>
      <pc:sldChg chg="modSp mod">
        <pc:chgData name="Emilie Moray" userId="687fc7f0-e2c0-4d27-bae9-3834b9675115" providerId="ADAL" clId="{34C65AA8-D9B6-4859-B7AF-224836B3A2A4}" dt="2026-05-28T14:56:10.371" v="8" actId="790"/>
        <pc:sldMkLst>
          <pc:docMk/>
          <pc:sldMk cId="2822861911" sldId="296"/>
        </pc:sldMkLst>
        <pc:spChg chg="mod">
          <ac:chgData name="Emilie Moray" userId="687fc7f0-e2c0-4d27-bae9-3834b9675115" providerId="ADAL" clId="{34C65AA8-D9B6-4859-B7AF-224836B3A2A4}" dt="2026-05-28T14:56:10.371" v="8" actId="790"/>
          <ac:spMkLst>
            <pc:docMk/>
            <pc:sldMk cId="2822861911" sldId="296"/>
            <ac:spMk id="2" creationId="{33919B61-615D-6D12-810A-FEDAEB55384D}"/>
          </ac:spMkLst>
        </pc:spChg>
        <pc:spChg chg="mod">
          <ac:chgData name="Emilie Moray" userId="687fc7f0-e2c0-4d27-bae9-3834b9675115" providerId="ADAL" clId="{34C65AA8-D9B6-4859-B7AF-224836B3A2A4}" dt="2026-05-28T14:56:10.371" v="8" actId="790"/>
          <ac:spMkLst>
            <pc:docMk/>
            <pc:sldMk cId="2822861911" sldId="296"/>
            <ac:spMk id="3" creationId="{2BF17AF4-7729-5B98-FA0C-CB744739E126}"/>
          </ac:spMkLst>
        </pc:spChg>
        <pc:spChg chg="mod">
          <ac:chgData name="Emilie Moray" userId="687fc7f0-e2c0-4d27-bae9-3834b9675115" providerId="ADAL" clId="{34C65AA8-D9B6-4859-B7AF-224836B3A2A4}" dt="2026-05-28T14:56:10.371" v="8" actId="790"/>
          <ac:spMkLst>
            <pc:docMk/>
            <pc:sldMk cId="2822861911" sldId="296"/>
            <ac:spMk id="8" creationId="{FAF21706-5080-2814-FAB7-AE532B207FD3}"/>
          </ac:spMkLst>
        </pc:spChg>
        <pc:spChg chg="mod">
          <ac:chgData name="Emilie Moray" userId="687fc7f0-e2c0-4d27-bae9-3834b9675115" providerId="ADAL" clId="{34C65AA8-D9B6-4859-B7AF-224836B3A2A4}" dt="2026-05-28T14:56:10.371" v="8" actId="790"/>
          <ac:spMkLst>
            <pc:docMk/>
            <pc:sldMk cId="2822861911" sldId="296"/>
            <ac:spMk id="9" creationId="{CF31E13A-3CB9-64D7-1D91-96D072A69DFD}"/>
          </ac:spMkLst>
        </pc:spChg>
        <pc:spChg chg="mod">
          <ac:chgData name="Emilie Moray" userId="687fc7f0-e2c0-4d27-bae9-3834b9675115" providerId="ADAL" clId="{34C65AA8-D9B6-4859-B7AF-224836B3A2A4}" dt="2026-05-28T14:56:10.371" v="8" actId="790"/>
          <ac:spMkLst>
            <pc:docMk/>
            <pc:sldMk cId="2822861911" sldId="296"/>
            <ac:spMk id="10" creationId="{8FCE603D-B286-8B86-F2F5-ABE06D912F27}"/>
          </ac:spMkLst>
        </pc:spChg>
        <pc:spChg chg="mod">
          <ac:chgData name="Emilie Moray" userId="687fc7f0-e2c0-4d27-bae9-3834b9675115" providerId="ADAL" clId="{34C65AA8-D9B6-4859-B7AF-224836B3A2A4}" dt="2026-05-28T14:56:10.371" v="8" actId="790"/>
          <ac:spMkLst>
            <pc:docMk/>
            <pc:sldMk cId="2822861911" sldId="296"/>
            <ac:spMk id="11" creationId="{81B26008-D6D0-1E12-2FBD-56648384F7BD}"/>
          </ac:spMkLst>
        </pc:spChg>
        <pc:spChg chg="mod">
          <ac:chgData name="Emilie Moray" userId="687fc7f0-e2c0-4d27-bae9-3834b9675115" providerId="ADAL" clId="{34C65AA8-D9B6-4859-B7AF-224836B3A2A4}" dt="2026-05-28T14:56:10.371" v="8" actId="790"/>
          <ac:spMkLst>
            <pc:docMk/>
            <pc:sldMk cId="2822861911" sldId="296"/>
            <ac:spMk id="12" creationId="{2C8198C6-D3A0-A4DF-DE18-8291A3877B6B}"/>
          </ac:spMkLst>
        </pc:spChg>
      </pc:sldChg>
      <pc:sldChg chg="modSp mod ord">
        <pc:chgData name="Emilie Moray" userId="687fc7f0-e2c0-4d27-bae9-3834b9675115" providerId="ADAL" clId="{34C65AA8-D9B6-4859-B7AF-224836B3A2A4}" dt="2026-05-28T14:56:10.371" v="8" actId="790"/>
        <pc:sldMkLst>
          <pc:docMk/>
          <pc:sldMk cId="641922843" sldId="298"/>
        </pc:sldMkLst>
        <pc:spChg chg="mod">
          <ac:chgData name="Emilie Moray" userId="687fc7f0-e2c0-4d27-bae9-3834b9675115" providerId="ADAL" clId="{34C65AA8-D9B6-4859-B7AF-224836B3A2A4}" dt="2026-05-28T14:56:10.371" v="8" actId="790"/>
          <ac:spMkLst>
            <pc:docMk/>
            <pc:sldMk cId="641922843" sldId="298"/>
            <ac:spMk id="2" creationId="{C87DDE2C-34C6-A5EB-7706-D1A376E7DED3}"/>
          </ac:spMkLst>
        </pc:spChg>
      </pc:sldChg>
      <pc:sldChg chg="modSp mod">
        <pc:chgData name="Emilie Moray" userId="687fc7f0-e2c0-4d27-bae9-3834b9675115" providerId="ADAL" clId="{34C65AA8-D9B6-4859-B7AF-224836B3A2A4}" dt="2026-05-28T14:56:10.371" v="8" actId="790"/>
        <pc:sldMkLst>
          <pc:docMk/>
          <pc:sldMk cId="808989642" sldId="300"/>
        </pc:sldMkLst>
        <pc:spChg chg="mod">
          <ac:chgData name="Emilie Moray" userId="687fc7f0-e2c0-4d27-bae9-3834b9675115" providerId="ADAL" clId="{34C65AA8-D9B6-4859-B7AF-224836B3A2A4}" dt="2026-05-28T14:56:10.371" v="8" actId="790"/>
          <ac:spMkLst>
            <pc:docMk/>
            <pc:sldMk cId="808989642" sldId="300"/>
            <ac:spMk id="2" creationId="{8F5E079B-8243-40A9-A11A-6C1B3EC59C4C}"/>
          </ac:spMkLst>
        </pc:spChg>
        <pc:spChg chg="mod">
          <ac:chgData name="Emilie Moray" userId="687fc7f0-e2c0-4d27-bae9-3834b9675115" providerId="ADAL" clId="{34C65AA8-D9B6-4859-B7AF-224836B3A2A4}" dt="2026-05-28T14:56:10.371" v="8" actId="790"/>
          <ac:spMkLst>
            <pc:docMk/>
            <pc:sldMk cId="808989642" sldId="300"/>
            <ac:spMk id="3" creationId="{ED4233FC-A156-263F-47C7-61D512A5B6FE}"/>
          </ac:spMkLst>
        </pc:spChg>
        <pc:spChg chg="mod">
          <ac:chgData name="Emilie Moray" userId="687fc7f0-e2c0-4d27-bae9-3834b9675115" providerId="ADAL" clId="{34C65AA8-D9B6-4859-B7AF-224836B3A2A4}" dt="2026-05-28T14:56:10.371" v="8" actId="790"/>
          <ac:spMkLst>
            <pc:docMk/>
            <pc:sldMk cId="808989642" sldId="300"/>
            <ac:spMk id="7" creationId="{AA197363-13DB-7B8F-3214-BC90CEBAE9F7}"/>
          </ac:spMkLst>
        </pc:spChg>
        <pc:spChg chg="mod">
          <ac:chgData name="Emilie Moray" userId="687fc7f0-e2c0-4d27-bae9-3834b9675115" providerId="ADAL" clId="{34C65AA8-D9B6-4859-B7AF-224836B3A2A4}" dt="2026-05-28T14:56:10.371" v="8" actId="790"/>
          <ac:spMkLst>
            <pc:docMk/>
            <pc:sldMk cId="808989642" sldId="300"/>
            <ac:spMk id="12" creationId="{BF7254A1-0F71-81DF-5EA2-4746F606BC68}"/>
          </ac:spMkLst>
        </pc:spChg>
        <pc:graphicFrameChg chg="modGraphic">
          <ac:chgData name="Emilie Moray" userId="687fc7f0-e2c0-4d27-bae9-3834b9675115" providerId="ADAL" clId="{34C65AA8-D9B6-4859-B7AF-224836B3A2A4}" dt="2026-05-28T14:56:10.371" v="8" actId="790"/>
          <ac:graphicFrameMkLst>
            <pc:docMk/>
            <pc:sldMk cId="808989642" sldId="300"/>
            <ac:graphicFrameMk id="5" creationId="{6F0A0826-6374-A102-B805-ED179344FD7F}"/>
          </ac:graphicFrameMkLst>
        </pc:graphicFrameChg>
      </pc:sldChg>
      <pc:sldChg chg="modSp mod">
        <pc:chgData name="Emilie Moray" userId="687fc7f0-e2c0-4d27-bae9-3834b9675115" providerId="ADAL" clId="{34C65AA8-D9B6-4859-B7AF-224836B3A2A4}" dt="2026-05-28T14:56:10.371" v="8" actId="790"/>
        <pc:sldMkLst>
          <pc:docMk/>
          <pc:sldMk cId="1561668154" sldId="301"/>
        </pc:sldMkLst>
        <pc:spChg chg="mod">
          <ac:chgData name="Emilie Moray" userId="687fc7f0-e2c0-4d27-bae9-3834b9675115" providerId="ADAL" clId="{34C65AA8-D9B6-4859-B7AF-224836B3A2A4}" dt="2026-05-28T14:56:10.371" v="8" actId="790"/>
          <ac:spMkLst>
            <pc:docMk/>
            <pc:sldMk cId="1561668154" sldId="301"/>
            <ac:spMk id="2" creationId="{EAAC8CC4-87D2-D42F-937D-A8E7F9EC3CB7}"/>
          </ac:spMkLst>
        </pc:spChg>
        <pc:spChg chg="mod">
          <ac:chgData name="Emilie Moray" userId="687fc7f0-e2c0-4d27-bae9-3834b9675115" providerId="ADAL" clId="{34C65AA8-D9B6-4859-B7AF-224836B3A2A4}" dt="2026-05-28T14:56:10.371" v="8" actId="790"/>
          <ac:spMkLst>
            <pc:docMk/>
            <pc:sldMk cId="1561668154" sldId="301"/>
            <ac:spMk id="3" creationId="{8C7EFA9E-5FAD-415B-D089-C8D584BA767B}"/>
          </ac:spMkLst>
        </pc:spChg>
        <pc:spChg chg="mod">
          <ac:chgData name="Emilie Moray" userId="687fc7f0-e2c0-4d27-bae9-3834b9675115" providerId="ADAL" clId="{34C65AA8-D9B6-4859-B7AF-224836B3A2A4}" dt="2026-05-28T14:56:10.371" v="8" actId="790"/>
          <ac:spMkLst>
            <pc:docMk/>
            <pc:sldMk cId="1561668154" sldId="301"/>
            <ac:spMk id="7" creationId="{1089D8D5-187F-DC27-E949-A5FBAD9D6430}"/>
          </ac:spMkLst>
        </pc:spChg>
        <pc:spChg chg="mod">
          <ac:chgData name="Emilie Moray" userId="687fc7f0-e2c0-4d27-bae9-3834b9675115" providerId="ADAL" clId="{34C65AA8-D9B6-4859-B7AF-224836B3A2A4}" dt="2026-05-28T14:56:10.371" v="8" actId="790"/>
          <ac:spMkLst>
            <pc:docMk/>
            <pc:sldMk cId="1561668154" sldId="301"/>
            <ac:spMk id="12" creationId="{32A7DF89-6D8A-77B2-7E43-067634D7BEAC}"/>
          </ac:spMkLst>
        </pc:spChg>
        <pc:graphicFrameChg chg="modGraphic">
          <ac:chgData name="Emilie Moray" userId="687fc7f0-e2c0-4d27-bae9-3834b9675115" providerId="ADAL" clId="{34C65AA8-D9B6-4859-B7AF-224836B3A2A4}" dt="2026-05-28T14:56:10.371" v="8" actId="790"/>
          <ac:graphicFrameMkLst>
            <pc:docMk/>
            <pc:sldMk cId="1561668154" sldId="301"/>
            <ac:graphicFrameMk id="5" creationId="{4DED4B64-640D-EAE6-9D35-734EFBE189C0}"/>
          </ac:graphicFrameMkLst>
        </pc:graphicFrameChg>
        <pc:graphicFrameChg chg="modGraphic">
          <ac:chgData name="Emilie Moray" userId="687fc7f0-e2c0-4d27-bae9-3834b9675115" providerId="ADAL" clId="{34C65AA8-D9B6-4859-B7AF-224836B3A2A4}" dt="2026-05-28T14:56:10.371" v="8" actId="790"/>
          <ac:graphicFrameMkLst>
            <pc:docMk/>
            <pc:sldMk cId="1561668154" sldId="301"/>
            <ac:graphicFrameMk id="6" creationId="{A6F794AA-0996-978E-0971-272909F573DC}"/>
          </ac:graphicFrameMkLst>
        </pc:graphicFrameChg>
        <pc:graphicFrameChg chg="modGraphic">
          <ac:chgData name="Emilie Moray" userId="687fc7f0-e2c0-4d27-bae9-3834b9675115" providerId="ADAL" clId="{34C65AA8-D9B6-4859-B7AF-224836B3A2A4}" dt="2026-05-28T14:56:10.371" v="8" actId="790"/>
          <ac:graphicFrameMkLst>
            <pc:docMk/>
            <pc:sldMk cId="1561668154" sldId="301"/>
            <ac:graphicFrameMk id="8" creationId="{98F95358-227C-1C3A-FEBC-4292E29BECA8}"/>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NL"/>
        </a:p>
      </c:txPr>
    </c:title>
    <c:autoTitleDeleted val="0"/>
    <c:plotArea>
      <c:layout/>
      <c:barChart>
        <c:barDir val="col"/>
        <c:grouping val="clustered"/>
        <c:varyColors val="0"/>
        <c:ser>
          <c:idx val="0"/>
          <c:order val="0"/>
          <c:tx>
            <c:strRef>
              <c:f>Sheet1!$B$1</c:f>
              <c:strCache>
                <c:ptCount val="1"/>
                <c:pt idx="0">
                  <c:v>Series 1</c:v>
                </c:pt>
              </c:strCache>
            </c:strRef>
          </c:tx>
          <c:spPr>
            <a:solidFill>
              <a:srgbClr val="8A068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D02A-448C-BE9C-2870CEE17265}"/>
            </c:ext>
          </c:extLst>
        </c:ser>
        <c:ser>
          <c:idx val="1"/>
          <c:order val="1"/>
          <c:tx>
            <c:strRef>
              <c:f>Sheet1!$C$1</c:f>
              <c:strCache>
                <c:ptCount val="1"/>
                <c:pt idx="0">
                  <c:v>Series 2</c:v>
                </c:pt>
              </c:strCache>
            </c:strRef>
          </c:tx>
          <c:spPr>
            <a:solidFill>
              <a:srgbClr val="E7354D"/>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D02A-448C-BE9C-2870CEE17265}"/>
            </c:ext>
          </c:extLst>
        </c:ser>
        <c:ser>
          <c:idx val="2"/>
          <c:order val="2"/>
          <c:tx>
            <c:strRef>
              <c:f>Sheet1!$D$1</c:f>
              <c:strCache>
                <c:ptCount val="1"/>
                <c:pt idx="0">
                  <c:v>Series 3</c:v>
                </c:pt>
              </c:strCache>
            </c:strRef>
          </c:tx>
          <c:spPr>
            <a:solidFill>
              <a:srgbClr val="A867BD"/>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D02A-448C-BE9C-2870CEE17265}"/>
            </c:ext>
          </c:extLst>
        </c:ser>
        <c:dLbls>
          <c:showLegendKey val="0"/>
          <c:showVal val="0"/>
          <c:showCatName val="0"/>
          <c:showSerName val="0"/>
          <c:showPercent val="0"/>
          <c:showBubbleSize val="0"/>
        </c:dLbls>
        <c:gapWidth val="219"/>
        <c:overlap val="-27"/>
        <c:axId val="1253733439"/>
        <c:axId val="1253735359"/>
      </c:barChart>
      <c:catAx>
        <c:axId val="1253733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L"/>
          </a:p>
        </c:txPr>
        <c:crossAx val="1253735359"/>
        <c:crosses val="autoZero"/>
        <c:auto val="1"/>
        <c:lblAlgn val="ctr"/>
        <c:lblOffset val="100"/>
        <c:noMultiLvlLbl val="0"/>
      </c:catAx>
      <c:valAx>
        <c:axId val="125373535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L"/>
          </a:p>
        </c:txPr>
        <c:crossAx val="12537334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NL"/>
        </a:p>
      </c:txPr>
    </c:title>
    <c:autoTitleDeleted val="0"/>
    <c:plotArea>
      <c:layout/>
      <c:lineChart>
        <c:grouping val="standard"/>
        <c:varyColors val="0"/>
        <c:ser>
          <c:idx val="0"/>
          <c:order val="0"/>
          <c:tx>
            <c:strRef>
              <c:f>Sheet1!$B$1</c:f>
              <c:strCache>
                <c:ptCount val="1"/>
                <c:pt idx="0">
                  <c:v>Series 1</c:v>
                </c:pt>
              </c:strCache>
            </c:strRef>
          </c:tx>
          <c:spPr>
            <a:ln w="28575" cap="rnd">
              <a:solidFill>
                <a:srgbClr val="8A0681"/>
              </a:solidFill>
              <a:round/>
            </a:ln>
            <a:effectLst/>
          </c:spPr>
          <c:marker>
            <c:symbol val="circle"/>
            <c:size val="5"/>
            <c:spPr>
              <a:solidFill>
                <a:schemeClr val="accent1">
                  <a:shade val="65000"/>
                </a:schemeClr>
              </a:solidFill>
              <a:ln w="9525">
                <a:solidFill>
                  <a:schemeClr val="accent1">
                    <a:shade val="65000"/>
                  </a:schemeClr>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B8EA-4840-A338-A94E8618EF40}"/>
            </c:ext>
          </c:extLst>
        </c:ser>
        <c:ser>
          <c:idx val="1"/>
          <c:order val="1"/>
          <c:tx>
            <c:strRef>
              <c:f>Sheet1!$C$1</c:f>
              <c:strCache>
                <c:ptCount val="1"/>
                <c:pt idx="0">
                  <c:v>Series 2</c:v>
                </c:pt>
              </c:strCache>
            </c:strRef>
          </c:tx>
          <c:spPr>
            <a:ln w="28575" cap="rnd">
              <a:solidFill>
                <a:srgbClr val="E7354D"/>
              </a:solidFill>
              <a:round/>
            </a:ln>
            <a:effectLst/>
          </c:spPr>
          <c:marker>
            <c:symbol val="circle"/>
            <c:size val="5"/>
            <c:spPr>
              <a:solidFill>
                <a:schemeClr val="accent1"/>
              </a:solidFill>
              <a:ln w="9525">
                <a:solidFill>
                  <a:schemeClr val="accent1"/>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B8EA-4840-A338-A94E8618EF40}"/>
            </c:ext>
          </c:extLst>
        </c:ser>
        <c:ser>
          <c:idx val="2"/>
          <c:order val="2"/>
          <c:tx>
            <c:strRef>
              <c:f>Sheet1!$D$1</c:f>
              <c:strCache>
                <c:ptCount val="1"/>
                <c:pt idx="0">
                  <c:v>Series 3</c:v>
                </c:pt>
              </c:strCache>
            </c:strRef>
          </c:tx>
          <c:spPr>
            <a:ln w="28575" cap="rnd">
              <a:solidFill>
                <a:srgbClr val="A867BD"/>
              </a:solidFill>
              <a:round/>
            </a:ln>
            <a:effectLst/>
          </c:spPr>
          <c:marker>
            <c:symbol val="circle"/>
            <c:size val="5"/>
            <c:spPr>
              <a:solidFill>
                <a:schemeClr val="accent1">
                  <a:tint val="65000"/>
                </a:schemeClr>
              </a:solidFill>
              <a:ln w="9525">
                <a:solidFill>
                  <a:schemeClr val="accent1">
                    <a:tint val="65000"/>
                  </a:schemeClr>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B8EA-4840-A338-A94E8618EF40}"/>
            </c:ext>
          </c:extLst>
        </c:ser>
        <c:dLbls>
          <c:showLegendKey val="0"/>
          <c:showVal val="0"/>
          <c:showCatName val="0"/>
          <c:showSerName val="0"/>
          <c:showPercent val="0"/>
          <c:showBubbleSize val="0"/>
        </c:dLbls>
        <c:marker val="1"/>
        <c:smooth val="0"/>
        <c:axId val="1130757216"/>
        <c:axId val="1135641344"/>
      </c:lineChart>
      <c:catAx>
        <c:axId val="113075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L"/>
          </a:p>
        </c:txPr>
        <c:crossAx val="1135641344"/>
        <c:crosses val="autoZero"/>
        <c:auto val="1"/>
        <c:lblAlgn val="ctr"/>
        <c:lblOffset val="100"/>
        <c:noMultiLvlLbl val="0"/>
      </c:catAx>
      <c:valAx>
        <c:axId val="113564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L"/>
          </a:p>
        </c:txPr>
        <c:crossAx val="113075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578D39-11E5-4202-B3CA-9921820E68B0}" type="datetimeFigureOut">
              <a:rPr lang="en-US" smtClean="0"/>
              <a:t>5/28/2026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ADED9F-6232-4B55-8D68-1C5F330F4F26}" type="slidenum">
              <a:rPr lang="en-US" smtClean="0"/>
              <a:t>‹#›</a:t>
            </a:fld>
            <a:endParaRPr lang="en-US"/>
          </a:p>
        </p:txBody>
      </p:sp>
    </p:spTree>
    <p:extLst>
      <p:ext uri="{BB962C8B-B14F-4D97-AF65-F5344CB8AC3E}">
        <p14:creationId xmlns:p14="http://schemas.microsoft.com/office/powerpoint/2010/main" val="1996289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6D98CD6E-EC8D-77C3-CF9A-4A54BDAF6A2B}"/>
              </a:ext>
            </a:extLst>
          </p:cNvPr>
          <p:cNvSpPr>
            <a:spLocks noGrp="1"/>
          </p:cNvSpPr>
          <p:nvPr>
            <p:ph type="pic" sz="quarter" idx="10"/>
          </p:nvPr>
        </p:nvSpPr>
        <p:spPr>
          <a:xfrm>
            <a:off x="0" y="1"/>
            <a:ext cx="12191999" cy="2724149"/>
          </a:xfrm>
        </p:spPr>
        <p:txBody>
          <a:bodyPr/>
          <a:lstStyle/>
          <a:p>
            <a:endParaRPr lang="en-US"/>
          </a:p>
        </p:txBody>
      </p:sp>
      <p:sp>
        <p:nvSpPr>
          <p:cNvPr id="3" name="Slide Number Placeholder 5">
            <a:extLst>
              <a:ext uri="{FF2B5EF4-FFF2-40B4-BE49-F238E27FC236}">
                <a16:creationId xmlns:a16="http://schemas.microsoft.com/office/drawing/2014/main" id="{0A17E5A1-C722-5EDE-F970-8ED87CD71E3F}"/>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5" name="Straight Connector 4">
            <a:extLst>
              <a:ext uri="{FF2B5EF4-FFF2-40B4-BE49-F238E27FC236}">
                <a16:creationId xmlns:a16="http://schemas.microsoft.com/office/drawing/2014/main" id="{CFD65E38-416D-1C11-DE68-EB7A448385A1}"/>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9C24F10-89BB-DCA9-77E6-5A7C81AC4D3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11185823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6D98CD6E-EC8D-77C3-CF9A-4A54BDAF6A2B}"/>
              </a:ext>
            </a:extLst>
          </p:cNvPr>
          <p:cNvSpPr>
            <a:spLocks noGrp="1"/>
          </p:cNvSpPr>
          <p:nvPr>
            <p:ph type="pic" sz="quarter" idx="10"/>
          </p:nvPr>
        </p:nvSpPr>
        <p:spPr>
          <a:xfrm>
            <a:off x="0" y="1"/>
            <a:ext cx="12191999" cy="6857999"/>
          </a:xfrm>
        </p:spPr>
        <p:txBody>
          <a:bodyPr/>
          <a:lstStyle/>
          <a:p>
            <a:endParaRPr lang="en-US"/>
          </a:p>
        </p:txBody>
      </p:sp>
      <p:sp>
        <p:nvSpPr>
          <p:cNvPr id="3" name="Slide Number Placeholder 5">
            <a:extLst>
              <a:ext uri="{FF2B5EF4-FFF2-40B4-BE49-F238E27FC236}">
                <a16:creationId xmlns:a16="http://schemas.microsoft.com/office/drawing/2014/main" id="{0A17E5A1-C722-5EDE-F970-8ED87CD71E3F}"/>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5" name="Straight Connector 4">
            <a:extLst>
              <a:ext uri="{FF2B5EF4-FFF2-40B4-BE49-F238E27FC236}">
                <a16:creationId xmlns:a16="http://schemas.microsoft.com/office/drawing/2014/main" id="{CFD65E38-416D-1C11-DE68-EB7A448385A1}"/>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9C24F10-89BB-DCA9-77E6-5A7C81AC4D3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10635328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50E5EA72-0AC0-389D-CC13-5074DDF04A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11166698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19E58028-CC10-A60A-6D00-7D24353CBDB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24431587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59246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E7D67CF-53A2-B1AE-0A19-1C7F72BD103A}"/>
              </a:ext>
            </a:extLst>
          </p:cNvPr>
          <p:cNvSpPr/>
          <p:nvPr userDrawn="1"/>
        </p:nvSpPr>
        <p:spPr>
          <a:xfrm>
            <a:off x="0" y="0"/>
            <a:ext cx="12192000" cy="621291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C724B9F-F72B-A230-A893-57BBBF257CF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31414036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B25BA22-232D-FC8E-8D38-15B8AA6DA07B}"/>
              </a:ext>
            </a:extLst>
          </p:cNvPr>
          <p:cNvSpPr/>
          <p:nvPr userDrawn="1"/>
        </p:nvSpPr>
        <p:spPr>
          <a:xfrm>
            <a:off x="-1" y="-2"/>
            <a:ext cx="12191995" cy="6191252"/>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C724B9F-F72B-A230-A893-57BBBF257CF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
        <p:nvSpPr>
          <p:cNvPr id="4" name="Oval 3">
            <a:extLst>
              <a:ext uri="{FF2B5EF4-FFF2-40B4-BE49-F238E27FC236}">
                <a16:creationId xmlns:a16="http://schemas.microsoft.com/office/drawing/2014/main" id="{F27EF161-47AE-309B-52B2-56CA15323B45}"/>
              </a:ext>
            </a:extLst>
          </p:cNvPr>
          <p:cNvSpPr/>
          <p:nvPr userDrawn="1"/>
        </p:nvSpPr>
        <p:spPr>
          <a:xfrm>
            <a:off x="1643064" y="1219200"/>
            <a:ext cx="3171825" cy="3171825"/>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6">
            <a:extLst>
              <a:ext uri="{FF2B5EF4-FFF2-40B4-BE49-F238E27FC236}">
                <a16:creationId xmlns:a16="http://schemas.microsoft.com/office/drawing/2014/main" id="{063DB9DB-8F28-934C-D50B-8D1157A9A2C9}"/>
              </a:ext>
            </a:extLst>
          </p:cNvPr>
          <p:cNvSpPr>
            <a:spLocks noGrp="1"/>
          </p:cNvSpPr>
          <p:nvPr>
            <p:ph type="pic" sz="quarter" idx="10"/>
          </p:nvPr>
        </p:nvSpPr>
        <p:spPr>
          <a:xfrm>
            <a:off x="1795464" y="1371600"/>
            <a:ext cx="2867025" cy="2867025"/>
          </a:xfrm>
          <a:prstGeom prst="ellipse">
            <a:avLst/>
          </a:prstGeom>
        </p:spPr>
        <p:txBody>
          <a:bodyPr/>
          <a:lstStyle/>
          <a:p>
            <a:endParaRPr lang="en-US"/>
          </a:p>
        </p:txBody>
      </p:sp>
      <p:sp>
        <p:nvSpPr>
          <p:cNvPr id="9" name="Oval 8">
            <a:extLst>
              <a:ext uri="{FF2B5EF4-FFF2-40B4-BE49-F238E27FC236}">
                <a16:creationId xmlns:a16="http://schemas.microsoft.com/office/drawing/2014/main" id="{33989FD6-8E16-355F-33C9-899C85E2B338}"/>
              </a:ext>
            </a:extLst>
          </p:cNvPr>
          <p:cNvSpPr/>
          <p:nvPr userDrawn="1"/>
        </p:nvSpPr>
        <p:spPr>
          <a:xfrm>
            <a:off x="7377112" y="1219200"/>
            <a:ext cx="3171825" cy="3171825"/>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6">
            <a:extLst>
              <a:ext uri="{FF2B5EF4-FFF2-40B4-BE49-F238E27FC236}">
                <a16:creationId xmlns:a16="http://schemas.microsoft.com/office/drawing/2014/main" id="{B918646B-C67D-82CD-F22F-134C8B2FE3FC}"/>
              </a:ext>
            </a:extLst>
          </p:cNvPr>
          <p:cNvSpPr>
            <a:spLocks noGrp="1"/>
          </p:cNvSpPr>
          <p:nvPr>
            <p:ph type="pic" sz="quarter" idx="11"/>
          </p:nvPr>
        </p:nvSpPr>
        <p:spPr>
          <a:xfrm>
            <a:off x="7529512" y="1371600"/>
            <a:ext cx="2867025" cy="2867025"/>
          </a:xfrm>
          <a:prstGeom prst="ellipse">
            <a:avLst/>
          </a:prstGeom>
        </p:spPr>
        <p:txBody>
          <a:bodyPr/>
          <a:lstStyle/>
          <a:p>
            <a:endParaRPr lang="en-US"/>
          </a:p>
        </p:txBody>
      </p:sp>
    </p:spTree>
    <p:extLst>
      <p:ext uri="{BB962C8B-B14F-4D97-AF65-F5344CB8AC3E}">
        <p14:creationId xmlns:p14="http://schemas.microsoft.com/office/powerpoint/2010/main" val="15847066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B25BA22-232D-FC8E-8D38-15B8AA6DA07B}"/>
              </a:ext>
            </a:extLst>
          </p:cNvPr>
          <p:cNvSpPr/>
          <p:nvPr userDrawn="1"/>
        </p:nvSpPr>
        <p:spPr>
          <a:xfrm>
            <a:off x="-1" y="-2"/>
            <a:ext cx="12191995" cy="6191252"/>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C724B9F-F72B-A230-A893-57BBBF257CF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
        <p:nvSpPr>
          <p:cNvPr id="2" name="Oval 1">
            <a:extLst>
              <a:ext uri="{FF2B5EF4-FFF2-40B4-BE49-F238E27FC236}">
                <a16:creationId xmlns:a16="http://schemas.microsoft.com/office/drawing/2014/main" id="{A70FACA7-8D83-63FC-615B-035D2743F19C}"/>
              </a:ext>
            </a:extLst>
          </p:cNvPr>
          <p:cNvSpPr/>
          <p:nvPr userDrawn="1"/>
        </p:nvSpPr>
        <p:spPr>
          <a:xfrm>
            <a:off x="1290638" y="2047875"/>
            <a:ext cx="2343150" cy="2343150"/>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6">
            <a:extLst>
              <a:ext uri="{FF2B5EF4-FFF2-40B4-BE49-F238E27FC236}">
                <a16:creationId xmlns:a16="http://schemas.microsoft.com/office/drawing/2014/main" id="{AA26B8B6-AC6C-2411-E76E-E63096C90F3A}"/>
              </a:ext>
            </a:extLst>
          </p:cNvPr>
          <p:cNvSpPr>
            <a:spLocks noGrp="1"/>
          </p:cNvSpPr>
          <p:nvPr>
            <p:ph type="pic" sz="quarter" idx="10"/>
          </p:nvPr>
        </p:nvSpPr>
        <p:spPr>
          <a:xfrm>
            <a:off x="1403222" y="2160459"/>
            <a:ext cx="2117982" cy="2117982"/>
          </a:xfrm>
          <a:prstGeom prst="ellipse">
            <a:avLst/>
          </a:prstGeom>
        </p:spPr>
        <p:txBody>
          <a:bodyPr/>
          <a:lstStyle/>
          <a:p>
            <a:endParaRPr lang="en-US"/>
          </a:p>
        </p:txBody>
      </p:sp>
      <p:sp>
        <p:nvSpPr>
          <p:cNvPr id="12" name="Oval 11">
            <a:extLst>
              <a:ext uri="{FF2B5EF4-FFF2-40B4-BE49-F238E27FC236}">
                <a16:creationId xmlns:a16="http://schemas.microsoft.com/office/drawing/2014/main" id="{B3CE7843-E8D2-44F4-9E70-2F68F0CB5AAA}"/>
              </a:ext>
            </a:extLst>
          </p:cNvPr>
          <p:cNvSpPr/>
          <p:nvPr userDrawn="1"/>
        </p:nvSpPr>
        <p:spPr>
          <a:xfrm>
            <a:off x="4924425" y="2047875"/>
            <a:ext cx="2343150" cy="2343150"/>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6">
            <a:extLst>
              <a:ext uri="{FF2B5EF4-FFF2-40B4-BE49-F238E27FC236}">
                <a16:creationId xmlns:a16="http://schemas.microsoft.com/office/drawing/2014/main" id="{F1F3540C-6928-2EE0-D80B-D18B5AB6F70F}"/>
              </a:ext>
            </a:extLst>
          </p:cNvPr>
          <p:cNvSpPr>
            <a:spLocks noGrp="1"/>
          </p:cNvSpPr>
          <p:nvPr>
            <p:ph type="pic" sz="quarter" idx="11"/>
          </p:nvPr>
        </p:nvSpPr>
        <p:spPr>
          <a:xfrm>
            <a:off x="5037009" y="2160459"/>
            <a:ext cx="2117982" cy="2117982"/>
          </a:xfrm>
          <a:prstGeom prst="ellipse">
            <a:avLst/>
          </a:prstGeom>
        </p:spPr>
        <p:txBody>
          <a:bodyPr/>
          <a:lstStyle/>
          <a:p>
            <a:endParaRPr lang="en-US"/>
          </a:p>
        </p:txBody>
      </p:sp>
      <p:sp>
        <p:nvSpPr>
          <p:cNvPr id="14" name="Oval 13">
            <a:extLst>
              <a:ext uri="{FF2B5EF4-FFF2-40B4-BE49-F238E27FC236}">
                <a16:creationId xmlns:a16="http://schemas.microsoft.com/office/drawing/2014/main" id="{97964871-4EAC-0E40-3CC7-40E591803726}"/>
              </a:ext>
            </a:extLst>
          </p:cNvPr>
          <p:cNvSpPr/>
          <p:nvPr userDrawn="1"/>
        </p:nvSpPr>
        <p:spPr>
          <a:xfrm>
            <a:off x="8558212" y="2047875"/>
            <a:ext cx="2343150" cy="2343150"/>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6">
            <a:extLst>
              <a:ext uri="{FF2B5EF4-FFF2-40B4-BE49-F238E27FC236}">
                <a16:creationId xmlns:a16="http://schemas.microsoft.com/office/drawing/2014/main" id="{CAC30FFD-1A64-63F0-CBF7-FA399ACDD7AD}"/>
              </a:ext>
            </a:extLst>
          </p:cNvPr>
          <p:cNvSpPr>
            <a:spLocks noGrp="1"/>
          </p:cNvSpPr>
          <p:nvPr>
            <p:ph type="pic" sz="quarter" idx="12"/>
          </p:nvPr>
        </p:nvSpPr>
        <p:spPr>
          <a:xfrm>
            <a:off x="8670796" y="2160459"/>
            <a:ext cx="2117982" cy="2117982"/>
          </a:xfrm>
          <a:prstGeom prst="ellipse">
            <a:avLst/>
          </a:prstGeom>
        </p:spPr>
        <p:txBody>
          <a:bodyPr/>
          <a:lstStyle/>
          <a:p>
            <a:endParaRPr lang="en-US"/>
          </a:p>
        </p:txBody>
      </p:sp>
    </p:spTree>
    <p:extLst>
      <p:ext uri="{BB962C8B-B14F-4D97-AF65-F5344CB8AC3E}">
        <p14:creationId xmlns:p14="http://schemas.microsoft.com/office/powerpoint/2010/main" val="32500198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B25BA22-232D-FC8E-8D38-15B8AA6DA07B}"/>
              </a:ext>
            </a:extLst>
          </p:cNvPr>
          <p:cNvSpPr/>
          <p:nvPr userDrawn="1"/>
        </p:nvSpPr>
        <p:spPr>
          <a:xfrm>
            <a:off x="-1" y="-2"/>
            <a:ext cx="12191995" cy="6191252"/>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C724B9F-F72B-A230-A893-57BBBF257CF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
        <p:nvSpPr>
          <p:cNvPr id="2" name="Oval 1">
            <a:extLst>
              <a:ext uri="{FF2B5EF4-FFF2-40B4-BE49-F238E27FC236}">
                <a16:creationId xmlns:a16="http://schemas.microsoft.com/office/drawing/2014/main" id="{99DEDA73-DC5D-FE69-6319-328664324FC4}"/>
              </a:ext>
            </a:extLst>
          </p:cNvPr>
          <p:cNvSpPr/>
          <p:nvPr userDrawn="1"/>
        </p:nvSpPr>
        <p:spPr>
          <a:xfrm>
            <a:off x="503358" y="1969498"/>
            <a:ext cx="2262868" cy="2262868"/>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6">
            <a:extLst>
              <a:ext uri="{FF2B5EF4-FFF2-40B4-BE49-F238E27FC236}">
                <a16:creationId xmlns:a16="http://schemas.microsoft.com/office/drawing/2014/main" id="{F1702A1D-A99D-7694-FFAD-2D0598AC2EFB}"/>
              </a:ext>
            </a:extLst>
          </p:cNvPr>
          <p:cNvSpPr>
            <a:spLocks noGrp="1"/>
          </p:cNvSpPr>
          <p:nvPr>
            <p:ph type="pic" sz="quarter" idx="10"/>
          </p:nvPr>
        </p:nvSpPr>
        <p:spPr>
          <a:xfrm>
            <a:off x="615942" y="2082082"/>
            <a:ext cx="2045415" cy="2045415"/>
          </a:xfrm>
          <a:prstGeom prst="ellipse">
            <a:avLst/>
          </a:prstGeom>
        </p:spPr>
        <p:txBody>
          <a:bodyPr/>
          <a:lstStyle/>
          <a:p>
            <a:endParaRPr lang="en-US"/>
          </a:p>
        </p:txBody>
      </p:sp>
      <p:sp>
        <p:nvSpPr>
          <p:cNvPr id="5" name="Oval 4">
            <a:extLst>
              <a:ext uri="{FF2B5EF4-FFF2-40B4-BE49-F238E27FC236}">
                <a16:creationId xmlns:a16="http://schemas.microsoft.com/office/drawing/2014/main" id="{52678D85-10FB-682F-3142-B0F1B54F05A0}"/>
              </a:ext>
            </a:extLst>
          </p:cNvPr>
          <p:cNvSpPr/>
          <p:nvPr userDrawn="1"/>
        </p:nvSpPr>
        <p:spPr>
          <a:xfrm>
            <a:off x="6444099" y="1969498"/>
            <a:ext cx="2262868" cy="2262868"/>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6">
            <a:extLst>
              <a:ext uri="{FF2B5EF4-FFF2-40B4-BE49-F238E27FC236}">
                <a16:creationId xmlns:a16="http://schemas.microsoft.com/office/drawing/2014/main" id="{E58D3AB9-0D4A-C765-B16E-1C3444F35504}"/>
              </a:ext>
            </a:extLst>
          </p:cNvPr>
          <p:cNvSpPr>
            <a:spLocks noGrp="1"/>
          </p:cNvSpPr>
          <p:nvPr>
            <p:ph type="pic" sz="quarter" idx="11"/>
          </p:nvPr>
        </p:nvSpPr>
        <p:spPr>
          <a:xfrm>
            <a:off x="6556683" y="2082082"/>
            <a:ext cx="2045415" cy="2045415"/>
          </a:xfrm>
          <a:prstGeom prst="ellipse">
            <a:avLst/>
          </a:prstGeom>
        </p:spPr>
        <p:txBody>
          <a:bodyPr/>
          <a:lstStyle/>
          <a:p>
            <a:endParaRPr lang="en-US"/>
          </a:p>
        </p:txBody>
      </p:sp>
      <p:sp>
        <p:nvSpPr>
          <p:cNvPr id="9" name="Oval 8">
            <a:extLst>
              <a:ext uri="{FF2B5EF4-FFF2-40B4-BE49-F238E27FC236}">
                <a16:creationId xmlns:a16="http://schemas.microsoft.com/office/drawing/2014/main" id="{C9079A3D-68E4-8ABF-40DD-8D9426BE2276}"/>
              </a:ext>
            </a:extLst>
          </p:cNvPr>
          <p:cNvSpPr/>
          <p:nvPr userDrawn="1"/>
        </p:nvSpPr>
        <p:spPr>
          <a:xfrm>
            <a:off x="9442144" y="1969498"/>
            <a:ext cx="2262868" cy="2262868"/>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6">
            <a:extLst>
              <a:ext uri="{FF2B5EF4-FFF2-40B4-BE49-F238E27FC236}">
                <a16:creationId xmlns:a16="http://schemas.microsoft.com/office/drawing/2014/main" id="{102F5696-7C4A-3002-4153-5D4B98769771}"/>
              </a:ext>
            </a:extLst>
          </p:cNvPr>
          <p:cNvSpPr>
            <a:spLocks noGrp="1"/>
          </p:cNvSpPr>
          <p:nvPr>
            <p:ph type="pic" sz="quarter" idx="12"/>
          </p:nvPr>
        </p:nvSpPr>
        <p:spPr>
          <a:xfrm>
            <a:off x="9554728" y="2082082"/>
            <a:ext cx="2045415" cy="2045415"/>
          </a:xfrm>
          <a:prstGeom prst="ellipse">
            <a:avLst/>
          </a:prstGeom>
        </p:spPr>
        <p:txBody>
          <a:bodyPr/>
          <a:lstStyle/>
          <a:p>
            <a:endParaRPr lang="en-US"/>
          </a:p>
        </p:txBody>
      </p:sp>
      <p:sp>
        <p:nvSpPr>
          <p:cNvPr id="12" name="Oval 11">
            <a:extLst>
              <a:ext uri="{FF2B5EF4-FFF2-40B4-BE49-F238E27FC236}">
                <a16:creationId xmlns:a16="http://schemas.microsoft.com/office/drawing/2014/main" id="{F109A06E-CF1F-2FA6-CDF4-6B5A11C01FFE}"/>
              </a:ext>
            </a:extLst>
          </p:cNvPr>
          <p:cNvSpPr/>
          <p:nvPr userDrawn="1"/>
        </p:nvSpPr>
        <p:spPr>
          <a:xfrm>
            <a:off x="3480260" y="1969498"/>
            <a:ext cx="2262868" cy="2262868"/>
          </a:xfrm>
          <a:prstGeom prst="ellipse">
            <a:avLst/>
          </a:prstGeom>
          <a:gradFill>
            <a:gsLst>
              <a:gs pos="0">
                <a:srgbClr val="FF1735">
                  <a:alpha val="73000"/>
                </a:srgbClr>
              </a:gs>
              <a:gs pos="100000">
                <a:srgbClr val="7E0080">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6">
            <a:extLst>
              <a:ext uri="{FF2B5EF4-FFF2-40B4-BE49-F238E27FC236}">
                <a16:creationId xmlns:a16="http://schemas.microsoft.com/office/drawing/2014/main" id="{37AE9222-79C5-A733-9022-03C8E34F7DD0}"/>
              </a:ext>
            </a:extLst>
          </p:cNvPr>
          <p:cNvSpPr>
            <a:spLocks noGrp="1"/>
          </p:cNvSpPr>
          <p:nvPr>
            <p:ph type="pic" sz="quarter" idx="13"/>
          </p:nvPr>
        </p:nvSpPr>
        <p:spPr>
          <a:xfrm>
            <a:off x="3592844" y="2082082"/>
            <a:ext cx="2045415" cy="2045415"/>
          </a:xfrm>
          <a:prstGeom prst="ellipse">
            <a:avLst/>
          </a:prstGeom>
        </p:spPr>
        <p:txBody>
          <a:bodyPr/>
          <a:lstStyle/>
          <a:p>
            <a:endParaRPr lang="en-US"/>
          </a:p>
        </p:txBody>
      </p:sp>
    </p:spTree>
    <p:extLst>
      <p:ext uri="{BB962C8B-B14F-4D97-AF65-F5344CB8AC3E}">
        <p14:creationId xmlns:p14="http://schemas.microsoft.com/office/powerpoint/2010/main" val="4789796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E7D67CF-53A2-B1AE-0A19-1C7F72BD103A}"/>
              </a:ext>
            </a:extLst>
          </p:cNvPr>
          <p:cNvSpPr/>
          <p:nvPr userDrawn="1"/>
        </p:nvSpPr>
        <p:spPr>
          <a:xfrm>
            <a:off x="0" y="0"/>
            <a:ext cx="12192000" cy="250520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AEC29D7-ADD1-DE5D-8AD3-C68E5C2A750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19049268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1AEC29D7-ADD1-DE5D-8AD3-C68E5C2A750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
        <p:nvSpPr>
          <p:cNvPr id="4" name="Rectangle 3">
            <a:extLst>
              <a:ext uri="{FF2B5EF4-FFF2-40B4-BE49-F238E27FC236}">
                <a16:creationId xmlns:a16="http://schemas.microsoft.com/office/drawing/2014/main" id="{92E6A2A7-0F20-D984-1051-343FEE6FB0FF}"/>
              </a:ext>
            </a:extLst>
          </p:cNvPr>
          <p:cNvSpPr/>
          <p:nvPr userDrawn="1"/>
        </p:nvSpPr>
        <p:spPr>
          <a:xfrm>
            <a:off x="0" y="1"/>
            <a:ext cx="12192000" cy="2514600"/>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23E213A-A79F-E1EE-C501-630D25FFCE29}"/>
              </a:ext>
            </a:extLst>
          </p:cNvPr>
          <p:cNvSpPr/>
          <p:nvPr userDrawn="1"/>
        </p:nvSpPr>
        <p:spPr>
          <a:xfrm>
            <a:off x="0" y="2455589"/>
            <a:ext cx="12192000" cy="214603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8086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25AA6B-4B98-1867-D9F1-86F7490460A1}"/>
              </a:ext>
            </a:extLst>
          </p:cNvPr>
          <p:cNvSpPr/>
          <p:nvPr userDrawn="1"/>
        </p:nvSpPr>
        <p:spPr>
          <a:xfrm rot="5400000">
            <a:off x="5557838" y="-5557839"/>
            <a:ext cx="1076326" cy="12192001"/>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DFC07556-E199-B012-94EA-E2D86C24D5B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8" name="Straight Connector 7">
            <a:extLst>
              <a:ext uri="{FF2B5EF4-FFF2-40B4-BE49-F238E27FC236}">
                <a16:creationId xmlns:a16="http://schemas.microsoft.com/office/drawing/2014/main" id="{CC7BD2B7-9AEC-6A2F-CEF8-31E3C25C98CE}"/>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E7D67CF-53A2-B1AE-0A19-1C7F72BD103A}"/>
              </a:ext>
            </a:extLst>
          </p:cNvPr>
          <p:cNvSpPr/>
          <p:nvPr userDrawn="1"/>
        </p:nvSpPr>
        <p:spPr>
          <a:xfrm>
            <a:off x="0" y="2895600"/>
            <a:ext cx="12192000" cy="203835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AEC29D7-ADD1-DE5D-8AD3-C68E5C2A750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
        <p:nvSpPr>
          <p:cNvPr id="5" name="Title 1">
            <a:extLst>
              <a:ext uri="{FF2B5EF4-FFF2-40B4-BE49-F238E27FC236}">
                <a16:creationId xmlns:a16="http://schemas.microsoft.com/office/drawing/2014/main" id="{784D1249-E521-0B97-D24C-947D0259CDCC}"/>
              </a:ext>
            </a:extLst>
          </p:cNvPr>
          <p:cNvSpPr txBox="1">
            <a:spLocks/>
          </p:cNvSpPr>
          <p:nvPr userDrawn="1"/>
        </p:nvSpPr>
        <p:spPr>
          <a:xfrm>
            <a:off x="450012" y="337931"/>
            <a:ext cx="11195648" cy="678671"/>
          </a:xfrm>
          <a:prstGeom prst="rect">
            <a:avLst/>
          </a:prstGeom>
          <a:ln>
            <a:noFill/>
          </a:ln>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400" b="1" dirty="0">
                <a:solidFill>
                  <a:schemeClr val="bg1"/>
                </a:solidFill>
                <a:latin typeface="+mn-lt"/>
              </a:rPr>
              <a:t>Disclaimer</a:t>
            </a:r>
            <a:endParaRPr lang="en-NL" sz="2400" b="1" dirty="0">
              <a:solidFill>
                <a:schemeClr val="bg1"/>
              </a:solidFill>
              <a:latin typeface="+mn-lt"/>
            </a:endParaRPr>
          </a:p>
        </p:txBody>
      </p:sp>
      <p:sp>
        <p:nvSpPr>
          <p:cNvPr id="7" name="TextBox 6">
            <a:extLst>
              <a:ext uri="{FF2B5EF4-FFF2-40B4-BE49-F238E27FC236}">
                <a16:creationId xmlns:a16="http://schemas.microsoft.com/office/drawing/2014/main" id="{A74D510D-4052-9CF1-1C94-0BA5146E3A87}"/>
              </a:ext>
            </a:extLst>
          </p:cNvPr>
          <p:cNvSpPr txBox="1"/>
          <p:nvPr userDrawn="1"/>
        </p:nvSpPr>
        <p:spPr>
          <a:xfrm>
            <a:off x="416776" y="1414258"/>
            <a:ext cx="11166768"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lr>
                <a:srgbClr val="8A0681"/>
              </a:buClr>
              <a:buFont typeface="Wingdings" panose="05000000000000000000" pitchFamily="2" charset="2"/>
              <a:buChar char="§"/>
            </a:pPr>
            <a:r>
              <a:rPr lang="en-US" sz="1200" dirty="0">
                <a:latin typeface="+mn-lt"/>
              </a:rPr>
              <a:t>All valuation methodologies applied across assets are consistent with the AIFM Valuation Policy.</a:t>
            </a:r>
          </a:p>
          <a:p>
            <a:pPr marL="171450" indent="-171450">
              <a:buClr>
                <a:srgbClr val="8A0681"/>
              </a:buClr>
              <a:buFont typeface="Wingdings" panose="05000000000000000000" pitchFamily="2" charset="2"/>
              <a:buChar char="§"/>
            </a:pPr>
            <a:endParaRPr lang="en-US" sz="1200" dirty="0">
              <a:latin typeface="+mn-lt"/>
            </a:endParaRPr>
          </a:p>
          <a:p>
            <a:pPr marL="285750" indent="-285750">
              <a:buClr>
                <a:srgbClr val="8A0681"/>
              </a:buClr>
              <a:buFont typeface="Wingdings" panose="05000000000000000000" pitchFamily="2" charset="2"/>
              <a:buChar char="§"/>
            </a:pPr>
            <a:r>
              <a:rPr lang="en-US" sz="1200" dirty="0">
                <a:latin typeface="+mn-lt"/>
              </a:rPr>
              <a:t>The Valuation Committee adheres to the policy guidelines, which were approved by the Board and are reviewed annually.</a:t>
            </a:r>
          </a:p>
          <a:p>
            <a:pPr marL="171450" indent="-171450">
              <a:buClr>
                <a:srgbClr val="8A0681"/>
              </a:buClr>
              <a:buFont typeface="Wingdings" panose="05000000000000000000" pitchFamily="2" charset="2"/>
              <a:buChar char="§"/>
            </a:pPr>
            <a:endParaRPr lang="en-US" sz="1200" dirty="0">
              <a:latin typeface="+mn-lt"/>
            </a:endParaRPr>
          </a:p>
          <a:p>
            <a:pPr marL="285750" indent="-285750">
              <a:buClr>
                <a:srgbClr val="8A0681"/>
              </a:buClr>
              <a:buFont typeface="Wingdings" panose="05000000000000000000" pitchFamily="2" charset="2"/>
              <a:buChar char="§"/>
            </a:pPr>
            <a:r>
              <a:rPr lang="en-US" sz="1200" dirty="0">
                <a:latin typeface="+mn-lt"/>
              </a:rPr>
              <a:t>Assets below the AIFM variance thresholds were assessed during the non-LUX Valuation Committee. The AIFM has no further comments on the valuations provided and has not identified any events or other items which would lead to a significant variation above the defined threshold. A complete list of assets is available in the annex.</a:t>
            </a:r>
            <a:br>
              <a:rPr lang="en-US" sz="1200" dirty="0">
                <a:latin typeface="+mn-lt"/>
              </a:rPr>
            </a:br>
            <a:endParaRPr lang="en-US" sz="1200" dirty="0">
              <a:latin typeface="+mn-lt"/>
            </a:endParaRPr>
          </a:p>
          <a:p>
            <a:pPr marL="171450" indent="-171450">
              <a:buClr>
                <a:srgbClr val="8A0681"/>
              </a:buClr>
              <a:buFont typeface="Wingdings" panose="05000000000000000000" pitchFamily="2" charset="2"/>
              <a:buChar char="§"/>
            </a:pPr>
            <a:endParaRPr lang="en-US" sz="1200" dirty="0">
              <a:latin typeface="+mn-lt"/>
            </a:endParaRPr>
          </a:p>
          <a:p>
            <a:pPr marL="285750" indent="-285750">
              <a:buClr>
                <a:srgbClr val="8A0681"/>
              </a:buClr>
              <a:buFont typeface="Wingdings" panose="05000000000000000000" pitchFamily="2" charset="2"/>
              <a:buChar char="§"/>
            </a:pPr>
            <a:r>
              <a:rPr lang="en-US" sz="1200" dirty="0">
                <a:latin typeface="+mn-lt"/>
              </a:rPr>
              <a:t>This presentation focuses on projects that satisfy the conditions of the following methodology:</a:t>
            </a:r>
            <a:br>
              <a:rPr lang="en-US" sz="1200" dirty="0">
                <a:latin typeface="+mn-lt"/>
              </a:rPr>
            </a:br>
            <a:endParaRPr lang="en-US" sz="1200" dirty="0">
              <a:latin typeface="+mn-lt"/>
            </a:endParaRPr>
          </a:p>
          <a:p>
            <a:pPr lvl="1"/>
            <a:r>
              <a:rPr lang="en-US" sz="1200" b="1" dirty="0">
                <a:solidFill>
                  <a:srgbClr val="8A0681"/>
                </a:solidFill>
                <a:latin typeface="+mn-lt"/>
              </a:rPr>
              <a:t>1. Initial selection covers projects/investments meeting at least one of the following criteria (non-cumulative)</a:t>
            </a:r>
          </a:p>
          <a:p>
            <a:pPr marL="742950" lvl="1" indent="-285750">
              <a:buFontTx/>
              <a:buChar char="-"/>
            </a:pPr>
            <a:r>
              <a:rPr lang="en-US" sz="1200" dirty="0">
                <a:latin typeface="+mn-lt"/>
              </a:rPr>
              <a:t>The relative valuation exceeds the agreed tolerance threshold of xx%; </a:t>
            </a:r>
          </a:p>
          <a:p>
            <a:pPr marL="742950" lvl="1" indent="-285750">
              <a:buFontTx/>
              <a:buChar char="-"/>
            </a:pPr>
            <a:r>
              <a:rPr lang="en-US" sz="1200" dirty="0">
                <a:latin typeface="+mn-lt"/>
              </a:rPr>
              <a:t>The relative valuation results in an absolute market value difference of more than xx million between Qn-1 and Qn.</a:t>
            </a:r>
          </a:p>
          <a:p>
            <a:pPr lvl="1"/>
            <a:endParaRPr lang="en-US" sz="1200" dirty="0">
              <a:latin typeface="+mn-lt"/>
            </a:endParaRPr>
          </a:p>
          <a:p>
            <a:pPr lvl="1"/>
            <a:r>
              <a:rPr lang="en-US" sz="1200" b="1" dirty="0">
                <a:solidFill>
                  <a:srgbClr val="8A0681"/>
                </a:solidFill>
                <a:latin typeface="+mn-lt"/>
              </a:rPr>
              <a:t>2.</a:t>
            </a:r>
            <a:r>
              <a:rPr lang="en-US" sz="1200" dirty="0">
                <a:solidFill>
                  <a:srgbClr val="8A0681"/>
                </a:solidFill>
                <a:latin typeface="+mn-lt"/>
              </a:rPr>
              <a:t> </a:t>
            </a:r>
            <a:r>
              <a:rPr lang="en-US" sz="1200" b="1" dirty="0">
                <a:solidFill>
                  <a:srgbClr val="8A0681"/>
                </a:solidFill>
                <a:latin typeface="+mn-lt"/>
              </a:rPr>
              <a:t>A third criterion has been added by the AIFM to determine whether a review is required among projects/investments </a:t>
            </a:r>
            <a:br>
              <a:rPr lang="en-US" sz="1200" b="1" dirty="0">
                <a:solidFill>
                  <a:srgbClr val="8A0681"/>
                </a:solidFill>
                <a:latin typeface="+mn-lt"/>
              </a:rPr>
            </a:br>
            <a:r>
              <a:rPr lang="en-US" sz="1200" b="1" dirty="0">
                <a:solidFill>
                  <a:srgbClr val="8A0681"/>
                </a:solidFill>
                <a:latin typeface="+mn-lt"/>
              </a:rPr>
              <a:t>meeting one or both of the above:</a:t>
            </a:r>
          </a:p>
          <a:p>
            <a:pPr marL="742950" lvl="1" indent="-285750">
              <a:buFontTx/>
              <a:buChar char="-"/>
            </a:pPr>
            <a:r>
              <a:rPr lang="en-US" sz="1200" dirty="0">
                <a:latin typeface="+mn-lt"/>
              </a:rPr>
              <a:t>Assets represent more than xx% of the total investment of a Fund from the AIFM.</a:t>
            </a:r>
            <a:br>
              <a:rPr lang="en-US" sz="1200" dirty="0">
                <a:latin typeface="+mn-lt"/>
              </a:rPr>
            </a:br>
            <a:endParaRPr lang="en-US" sz="1200" dirty="0">
              <a:latin typeface="+mn-lt"/>
            </a:endParaRPr>
          </a:p>
          <a:p>
            <a:pPr marL="285750" indent="-285750">
              <a:buFont typeface="Arial" panose="020B0604020202020204" pitchFamily="34" charset="0"/>
              <a:buChar char="•"/>
            </a:pPr>
            <a:endParaRPr lang="en-US" sz="1200" dirty="0">
              <a:latin typeface="+mn-lt"/>
            </a:endParaRPr>
          </a:p>
          <a:p>
            <a:pPr marL="285750" indent="-285750">
              <a:buClr>
                <a:srgbClr val="8A0681"/>
              </a:buClr>
              <a:buFont typeface="Wingdings" panose="05000000000000000000" pitchFamily="2" charset="2"/>
              <a:buChar char="§"/>
            </a:pPr>
            <a:r>
              <a:rPr lang="en-US" sz="1200" dirty="0">
                <a:latin typeface="+mn-lt"/>
              </a:rPr>
              <a:t>The resulting sample forms the final review scope. For governance, materiality, or risk-related reasons, certain investments that met the first criteria but remained below the xx% thresholds were also included. Sample details are presented on the next slide</a:t>
            </a:r>
            <a:r>
              <a:rPr lang="en-GB" sz="1200" dirty="0">
                <a:latin typeface="+mn-lt"/>
              </a:rPr>
              <a:t>.</a:t>
            </a:r>
            <a:endParaRPr lang="en-US" sz="1200" dirty="0">
              <a:latin typeface="+mn-lt"/>
            </a:endParaRPr>
          </a:p>
          <a:p>
            <a:pPr marL="171450" lvl="1" indent="-171450">
              <a:buClr>
                <a:srgbClr val="8A0681"/>
              </a:buClr>
              <a:buFont typeface="Wingdings" panose="05000000000000000000" pitchFamily="2" charset="2"/>
              <a:buChar char="§"/>
            </a:pPr>
            <a:endParaRPr lang="en-US" sz="1200" dirty="0">
              <a:latin typeface="+mn-lt"/>
            </a:endParaRPr>
          </a:p>
          <a:p>
            <a:pPr marL="285750" lvl="1" indent="-285750">
              <a:buClr>
                <a:srgbClr val="8A0681"/>
              </a:buClr>
              <a:buFont typeface="Wingdings" panose="05000000000000000000" pitchFamily="2" charset="2"/>
              <a:buChar char="§"/>
            </a:pPr>
            <a:r>
              <a:rPr lang="en-US" sz="1200" dirty="0">
                <a:latin typeface="+mn-lt"/>
              </a:rPr>
              <a:t>Lastly, assets invested during the last quarter will be reviewed in </a:t>
            </a:r>
            <a:r>
              <a:rPr lang="en-US" sz="1200" dirty="0" err="1">
                <a:latin typeface="+mn-lt"/>
              </a:rPr>
              <a:t>Qn+x</a:t>
            </a:r>
            <a:r>
              <a:rPr lang="en-US" sz="1200" dirty="0">
                <a:latin typeface="+mn-lt"/>
              </a:rPr>
              <a:t> once a comparison basis is available.</a:t>
            </a:r>
          </a:p>
        </p:txBody>
      </p:sp>
      <p:sp>
        <p:nvSpPr>
          <p:cNvPr id="10" name="TextBox 9">
            <a:extLst>
              <a:ext uri="{FF2B5EF4-FFF2-40B4-BE49-F238E27FC236}">
                <a16:creationId xmlns:a16="http://schemas.microsoft.com/office/drawing/2014/main" id="{D2B5F6B0-791B-A7EF-39B3-A8DC48B8A741}"/>
              </a:ext>
            </a:extLst>
          </p:cNvPr>
          <p:cNvSpPr txBox="1"/>
          <p:nvPr userDrawn="1"/>
        </p:nvSpPr>
        <p:spPr>
          <a:xfrm>
            <a:off x="6384806" y="371692"/>
            <a:ext cx="5511919" cy="6520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200" i="1" dirty="0">
                <a:solidFill>
                  <a:schemeClr val="bg1"/>
                </a:solidFill>
              </a:rPr>
              <a:t>It must </a:t>
            </a:r>
            <a:r>
              <a:rPr lang="fr-BE" sz="1200" i="1" dirty="0" err="1">
                <a:solidFill>
                  <a:schemeClr val="bg1"/>
                </a:solidFill>
              </a:rPr>
              <a:t>be</a:t>
            </a:r>
            <a:r>
              <a:rPr lang="fr-BE" sz="1200" i="1" dirty="0">
                <a:solidFill>
                  <a:schemeClr val="bg1"/>
                </a:solidFill>
              </a:rPr>
              <a:t> </a:t>
            </a:r>
            <a:r>
              <a:rPr lang="fr-BE" sz="1200" i="1" dirty="0" err="1">
                <a:solidFill>
                  <a:schemeClr val="bg1"/>
                </a:solidFill>
              </a:rPr>
              <a:t>emphasized</a:t>
            </a:r>
            <a:r>
              <a:rPr lang="fr-BE" sz="1200" i="1" dirty="0">
                <a:solidFill>
                  <a:schemeClr val="bg1"/>
                </a:solidFill>
              </a:rPr>
              <a:t> </a:t>
            </a:r>
            <a:r>
              <a:rPr lang="fr-BE" sz="1200" i="1" dirty="0" err="1">
                <a:solidFill>
                  <a:schemeClr val="bg1"/>
                </a:solidFill>
              </a:rPr>
              <a:t>that</a:t>
            </a:r>
            <a:r>
              <a:rPr lang="fr-BE" sz="1200" i="1" dirty="0">
                <a:solidFill>
                  <a:schemeClr val="bg1"/>
                </a:solidFill>
              </a:rPr>
              <a:t> ALL assets are </a:t>
            </a:r>
            <a:r>
              <a:rPr lang="fr-BE" sz="1200" i="1" dirty="0" err="1">
                <a:solidFill>
                  <a:schemeClr val="bg1"/>
                </a:solidFill>
              </a:rPr>
              <a:t>reviewed</a:t>
            </a:r>
            <a:r>
              <a:rPr lang="fr-BE" sz="1200" i="1" dirty="0">
                <a:solidFill>
                  <a:schemeClr val="bg1"/>
                </a:solidFill>
              </a:rPr>
              <a:t> </a:t>
            </a:r>
            <a:r>
              <a:rPr lang="fr-BE" sz="1200" i="1" dirty="0" err="1">
                <a:solidFill>
                  <a:schemeClr val="bg1"/>
                </a:solidFill>
              </a:rPr>
              <a:t>even</a:t>
            </a:r>
            <a:r>
              <a:rPr lang="fr-BE" sz="1200" i="1" dirty="0">
                <a:solidFill>
                  <a:schemeClr val="bg1"/>
                </a:solidFill>
              </a:rPr>
              <a:t> </a:t>
            </a:r>
            <a:r>
              <a:rPr lang="fr-BE" sz="1200" i="1" dirty="0" err="1">
                <a:solidFill>
                  <a:schemeClr val="bg1"/>
                </a:solidFill>
              </a:rPr>
              <a:t>though</a:t>
            </a:r>
            <a:r>
              <a:rPr lang="fr-BE" sz="1200" i="1" dirty="0">
                <a:solidFill>
                  <a:schemeClr val="bg1"/>
                </a:solidFill>
              </a:rPr>
              <a:t> </a:t>
            </a:r>
            <a:r>
              <a:rPr lang="fr-BE" sz="1200" i="1" dirty="0" err="1">
                <a:solidFill>
                  <a:schemeClr val="bg1"/>
                </a:solidFill>
              </a:rPr>
              <a:t>only</a:t>
            </a:r>
            <a:r>
              <a:rPr lang="fr-BE" sz="1200" i="1" dirty="0">
                <a:solidFill>
                  <a:schemeClr val="bg1"/>
                </a:solidFill>
              </a:rPr>
              <a:t> a few </a:t>
            </a:r>
            <a:r>
              <a:rPr lang="fr-BE" sz="1200" i="1" dirty="0" err="1">
                <a:solidFill>
                  <a:schemeClr val="bg1"/>
                </a:solidFill>
              </a:rPr>
              <a:t>ones</a:t>
            </a:r>
            <a:r>
              <a:rPr lang="fr-BE" sz="1200" i="1" dirty="0">
                <a:solidFill>
                  <a:schemeClr val="bg1"/>
                </a:solidFill>
              </a:rPr>
              <a:t> </a:t>
            </a:r>
            <a:r>
              <a:rPr lang="fr-BE" sz="1200" i="1" dirty="0" err="1">
                <a:solidFill>
                  <a:schemeClr val="bg1"/>
                </a:solidFill>
              </a:rPr>
              <a:t>will</a:t>
            </a:r>
            <a:r>
              <a:rPr lang="fr-BE" sz="1200" i="1" dirty="0">
                <a:solidFill>
                  <a:schemeClr val="bg1"/>
                </a:solidFill>
              </a:rPr>
              <a:t> </a:t>
            </a:r>
            <a:r>
              <a:rPr lang="fr-BE" sz="1200" i="1" dirty="0" err="1">
                <a:solidFill>
                  <a:schemeClr val="bg1"/>
                </a:solidFill>
              </a:rPr>
              <a:t>be</a:t>
            </a:r>
            <a:r>
              <a:rPr lang="fr-BE" sz="1200" i="1" dirty="0">
                <a:solidFill>
                  <a:schemeClr val="bg1"/>
                </a:solidFill>
              </a:rPr>
              <a:t> </a:t>
            </a:r>
            <a:r>
              <a:rPr lang="fr-BE" sz="1200" i="1" dirty="0" err="1">
                <a:solidFill>
                  <a:schemeClr val="bg1"/>
                </a:solidFill>
              </a:rPr>
              <a:t>subject</a:t>
            </a:r>
            <a:r>
              <a:rPr lang="fr-BE" sz="1200" i="1" dirty="0">
                <a:solidFill>
                  <a:schemeClr val="bg1"/>
                </a:solidFill>
              </a:rPr>
              <a:t> of a </a:t>
            </a:r>
            <a:r>
              <a:rPr lang="fr-BE" sz="1200" i="1" dirty="0" err="1">
                <a:solidFill>
                  <a:schemeClr val="bg1"/>
                </a:solidFill>
              </a:rPr>
              <a:t>detailed</a:t>
            </a:r>
            <a:r>
              <a:rPr lang="fr-BE" sz="1200" i="1" dirty="0">
                <a:solidFill>
                  <a:schemeClr val="bg1"/>
                </a:solidFill>
              </a:rPr>
              <a:t> </a:t>
            </a:r>
            <a:r>
              <a:rPr lang="fr-BE" sz="1200" i="1" dirty="0" err="1">
                <a:solidFill>
                  <a:schemeClr val="bg1"/>
                </a:solidFill>
              </a:rPr>
              <a:t>analysis</a:t>
            </a:r>
            <a:r>
              <a:rPr lang="fr-BE" sz="1200" i="1" dirty="0">
                <a:solidFill>
                  <a:schemeClr val="bg1"/>
                </a:solidFill>
              </a:rPr>
              <a:t>.</a:t>
            </a:r>
            <a:endParaRPr lang="en-NL" sz="1200" i="1" dirty="0">
              <a:solidFill>
                <a:schemeClr val="bg1"/>
              </a:solidFill>
            </a:endParaRPr>
          </a:p>
          <a:p>
            <a:endParaRPr lang="en-US" sz="1200" dirty="0">
              <a:solidFill>
                <a:schemeClr val="bg1"/>
              </a:solidFill>
            </a:endParaRPr>
          </a:p>
        </p:txBody>
      </p:sp>
    </p:spTree>
    <p:extLst>
      <p:ext uri="{BB962C8B-B14F-4D97-AF65-F5344CB8AC3E}">
        <p14:creationId xmlns:p14="http://schemas.microsoft.com/office/powerpoint/2010/main" val="29687135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5A4722-7FEF-E374-EE54-94801E2F5D34}"/>
              </a:ext>
            </a:extLst>
          </p:cNvPr>
          <p:cNvSpPr/>
          <p:nvPr userDrawn="1"/>
        </p:nvSpPr>
        <p:spPr>
          <a:xfrm>
            <a:off x="0" y="-2"/>
            <a:ext cx="6096000" cy="6858002"/>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EDD125FA-ECF5-319A-EC92-E967C75E0CEB}"/>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6" name="Straight Connector 5">
            <a:extLst>
              <a:ext uri="{FF2B5EF4-FFF2-40B4-BE49-F238E27FC236}">
                <a16:creationId xmlns:a16="http://schemas.microsoft.com/office/drawing/2014/main" id="{5C86B6A0-EE0F-B1A1-6214-537C9935D732}"/>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F8C4F51-2725-F8D7-B5AF-941EB5CAF5A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24516947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5A4722-7FEF-E374-EE54-94801E2F5D34}"/>
              </a:ext>
            </a:extLst>
          </p:cNvPr>
          <p:cNvSpPr/>
          <p:nvPr userDrawn="1"/>
        </p:nvSpPr>
        <p:spPr>
          <a:xfrm>
            <a:off x="0" y="-2"/>
            <a:ext cx="6096000" cy="685800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EDD125FA-ECF5-319A-EC92-E967C75E0CEB}"/>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6" name="Straight Connector 5">
            <a:extLst>
              <a:ext uri="{FF2B5EF4-FFF2-40B4-BE49-F238E27FC236}">
                <a16:creationId xmlns:a16="http://schemas.microsoft.com/office/drawing/2014/main" id="{5C86B6A0-EE0F-B1A1-6214-537C9935D732}"/>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F8C4F51-2725-F8D7-B5AF-941EB5CAF5A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23787267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5A4722-7FEF-E374-EE54-94801E2F5D34}"/>
              </a:ext>
            </a:extLst>
          </p:cNvPr>
          <p:cNvSpPr/>
          <p:nvPr userDrawn="1"/>
        </p:nvSpPr>
        <p:spPr>
          <a:xfrm>
            <a:off x="-1" y="-2"/>
            <a:ext cx="8085901" cy="685800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EDD125FA-ECF5-319A-EC92-E967C75E0CEB}"/>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6" name="Straight Connector 5">
            <a:extLst>
              <a:ext uri="{FF2B5EF4-FFF2-40B4-BE49-F238E27FC236}">
                <a16:creationId xmlns:a16="http://schemas.microsoft.com/office/drawing/2014/main" id="{5C86B6A0-EE0F-B1A1-6214-537C9935D732}"/>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F8C4F51-2725-F8D7-B5AF-941EB5CAF5A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11237428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5A4722-7FEF-E374-EE54-94801E2F5D34}"/>
              </a:ext>
            </a:extLst>
          </p:cNvPr>
          <p:cNvSpPr/>
          <p:nvPr userDrawn="1"/>
        </p:nvSpPr>
        <p:spPr>
          <a:xfrm>
            <a:off x="-1" y="-2"/>
            <a:ext cx="12191995" cy="6275542"/>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EDD125FA-ECF5-319A-EC92-E967C75E0CEB}"/>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pic>
        <p:nvPicPr>
          <p:cNvPr id="3" name="Picture 2">
            <a:extLst>
              <a:ext uri="{FF2B5EF4-FFF2-40B4-BE49-F238E27FC236}">
                <a16:creationId xmlns:a16="http://schemas.microsoft.com/office/drawing/2014/main" id="{69A38029-4E68-44C4-00FF-7518D75491F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37877" y="6499216"/>
            <a:ext cx="763903" cy="196859"/>
          </a:xfrm>
          <a:prstGeom prst="rect">
            <a:avLst/>
          </a:prstGeom>
        </p:spPr>
      </p:pic>
      <p:cxnSp>
        <p:nvCxnSpPr>
          <p:cNvPr id="6" name="Straight Connector 5">
            <a:extLst>
              <a:ext uri="{FF2B5EF4-FFF2-40B4-BE49-F238E27FC236}">
                <a16:creationId xmlns:a16="http://schemas.microsoft.com/office/drawing/2014/main" id="{5C86B6A0-EE0F-B1A1-6214-537C9935D732}"/>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00794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F5539206-18A8-A95F-BDB3-13AC17DBD151}"/>
              </a:ext>
            </a:extLst>
          </p:cNvPr>
          <p:cNvSpPr>
            <a:spLocks noGrp="1"/>
          </p:cNvSpPr>
          <p:nvPr>
            <p:ph type="pic" sz="quarter" idx="10"/>
          </p:nvPr>
        </p:nvSpPr>
        <p:spPr>
          <a:xfrm>
            <a:off x="4422531" y="0"/>
            <a:ext cx="3798278" cy="6857999"/>
          </a:xfrm>
        </p:spPr>
        <p:txBody>
          <a:bodyPr/>
          <a:lstStyle/>
          <a:p>
            <a:endParaRPr lang="en-US"/>
          </a:p>
        </p:txBody>
      </p:sp>
      <p:sp>
        <p:nvSpPr>
          <p:cNvPr id="3" name="Slide Number Placeholder 5">
            <a:extLst>
              <a:ext uri="{FF2B5EF4-FFF2-40B4-BE49-F238E27FC236}">
                <a16:creationId xmlns:a16="http://schemas.microsoft.com/office/drawing/2014/main" id="{749406F4-32FC-2C9A-9488-72510CFE2E9D}"/>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5" name="Straight Connector 4">
            <a:extLst>
              <a:ext uri="{FF2B5EF4-FFF2-40B4-BE49-F238E27FC236}">
                <a16:creationId xmlns:a16="http://schemas.microsoft.com/office/drawing/2014/main" id="{C061A5CC-7FDB-103F-423D-755A9D7E2722}"/>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4696B17-D422-4455-758D-414837E713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39973788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5F2D4F0-795D-D97D-25BB-D6CF2B778CB8}"/>
              </a:ext>
            </a:extLst>
          </p:cNvPr>
          <p:cNvSpPr/>
          <p:nvPr userDrawn="1"/>
        </p:nvSpPr>
        <p:spPr>
          <a:xfrm>
            <a:off x="0" y="-2"/>
            <a:ext cx="4422531" cy="6858002"/>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
            <a:extLst>
              <a:ext uri="{FF2B5EF4-FFF2-40B4-BE49-F238E27FC236}">
                <a16:creationId xmlns:a16="http://schemas.microsoft.com/office/drawing/2014/main" id="{F5539206-18A8-A95F-BDB3-13AC17DBD151}"/>
              </a:ext>
            </a:extLst>
          </p:cNvPr>
          <p:cNvSpPr>
            <a:spLocks noGrp="1"/>
          </p:cNvSpPr>
          <p:nvPr>
            <p:ph type="pic" sz="quarter" idx="10"/>
          </p:nvPr>
        </p:nvSpPr>
        <p:spPr>
          <a:xfrm>
            <a:off x="4422531" y="0"/>
            <a:ext cx="3798278" cy="6857999"/>
          </a:xfrm>
        </p:spPr>
        <p:txBody>
          <a:bodyPr/>
          <a:lstStyle/>
          <a:p>
            <a:endParaRPr lang="en-US"/>
          </a:p>
        </p:txBody>
      </p:sp>
      <p:sp>
        <p:nvSpPr>
          <p:cNvPr id="3" name="Slide Number Placeholder 5">
            <a:extLst>
              <a:ext uri="{FF2B5EF4-FFF2-40B4-BE49-F238E27FC236}">
                <a16:creationId xmlns:a16="http://schemas.microsoft.com/office/drawing/2014/main" id="{749406F4-32FC-2C9A-9488-72510CFE2E9D}"/>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5" name="Straight Connector 4">
            <a:extLst>
              <a:ext uri="{FF2B5EF4-FFF2-40B4-BE49-F238E27FC236}">
                <a16:creationId xmlns:a16="http://schemas.microsoft.com/office/drawing/2014/main" id="{C061A5CC-7FDB-103F-423D-755A9D7E2722}"/>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4F6B00A-2DEA-BF22-03E8-D3AF96494C9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4041351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3BEE933-D277-16F1-150B-D7D3C75EFAC4}"/>
              </a:ext>
            </a:extLst>
          </p:cNvPr>
          <p:cNvSpPr>
            <a:spLocks noGrp="1"/>
          </p:cNvSpPr>
          <p:nvPr>
            <p:ph type="pic" sz="quarter" idx="10"/>
          </p:nvPr>
        </p:nvSpPr>
        <p:spPr>
          <a:xfrm>
            <a:off x="1" y="0"/>
            <a:ext cx="6096000" cy="6857999"/>
          </a:xfrm>
        </p:spPr>
        <p:txBody>
          <a:bodyPr/>
          <a:lstStyle/>
          <a:p>
            <a:endParaRPr lang="en-US"/>
          </a:p>
        </p:txBody>
      </p:sp>
      <p:sp>
        <p:nvSpPr>
          <p:cNvPr id="4" name="Slide Number Placeholder 5">
            <a:extLst>
              <a:ext uri="{FF2B5EF4-FFF2-40B4-BE49-F238E27FC236}">
                <a16:creationId xmlns:a16="http://schemas.microsoft.com/office/drawing/2014/main" id="{B568AEAC-FFF1-231F-5087-D656EF0173C9}"/>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cxnSp>
        <p:nvCxnSpPr>
          <p:cNvPr id="6" name="Straight Connector 5">
            <a:extLst>
              <a:ext uri="{FF2B5EF4-FFF2-40B4-BE49-F238E27FC236}">
                <a16:creationId xmlns:a16="http://schemas.microsoft.com/office/drawing/2014/main" id="{11EAFAB0-252E-E38D-D321-2BB3A841DAD9}"/>
              </a:ext>
            </a:extLst>
          </p:cNvPr>
          <p:cNvCxnSpPr/>
          <p:nvPr userDrawn="1"/>
        </p:nvCxnSpPr>
        <p:spPr>
          <a:xfrm>
            <a:off x="11744325" y="6400800"/>
            <a:ext cx="0" cy="34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5479406D-B906-AC23-5184-E8FB5515BF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88437" y="6454041"/>
            <a:ext cx="1009652" cy="342901"/>
          </a:xfrm>
          <a:prstGeom prst="rect">
            <a:avLst/>
          </a:prstGeom>
        </p:spPr>
      </p:pic>
    </p:spTree>
    <p:extLst>
      <p:ext uri="{BB962C8B-B14F-4D97-AF65-F5344CB8AC3E}">
        <p14:creationId xmlns:p14="http://schemas.microsoft.com/office/powerpoint/2010/main" val="25520182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DADFA3-C395-472A-B4BF-A98BE80394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32CE77-C1D9-4875-A9EF-018CD93E98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4EE197-B962-40CE-A0F9-20FD2092A3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55F70CA5-E011-4076-AEAB-6B6696D069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612898F-1883-46F6-A843-8B3670EF942C}"/>
              </a:ext>
            </a:extLst>
          </p:cNvPr>
          <p:cNvSpPr>
            <a:spLocks noGrp="1"/>
          </p:cNvSpPr>
          <p:nvPr>
            <p:ph type="sldNum" sz="quarter" idx="4"/>
          </p:nvPr>
        </p:nvSpPr>
        <p:spPr>
          <a:xfrm>
            <a:off x="11696700" y="6423025"/>
            <a:ext cx="400050" cy="365125"/>
          </a:xfrm>
          <a:prstGeom prst="rect">
            <a:avLst/>
          </a:prstGeom>
        </p:spPr>
        <p:txBody>
          <a:bodyPr vert="horz" lIns="91440" tIns="45720" rIns="91440" bIns="45720" rtlCol="0" anchor="ctr"/>
          <a:lstStyle>
            <a:lvl1pPr algn="r">
              <a:defRPr sz="800">
                <a:solidFill>
                  <a:schemeClr val="bg1">
                    <a:lumMod val="75000"/>
                  </a:schemeClr>
                </a:solidFill>
              </a:defRPr>
            </a:lvl1pPr>
          </a:lstStyle>
          <a:p>
            <a:fld id="{A2A42004-C525-4987-8A98-C51456666E42}" type="slidenum">
              <a:rPr lang="en-US" smtClean="0"/>
              <a:pPr/>
              <a:t>‹#›</a:t>
            </a:fld>
            <a:endParaRPr lang="en-US" dirty="0">
              <a:solidFill>
                <a:schemeClr val="bg1">
                  <a:lumMod val="75000"/>
                </a:schemeClr>
              </a:solidFill>
            </a:endParaRPr>
          </a:p>
        </p:txBody>
      </p:sp>
    </p:spTree>
    <p:extLst>
      <p:ext uri="{BB962C8B-B14F-4D97-AF65-F5344CB8AC3E}">
        <p14:creationId xmlns:p14="http://schemas.microsoft.com/office/powerpoint/2010/main" val="1003461419"/>
      </p:ext>
    </p:extLst>
  </p:cSld>
  <p:clrMap bg1="lt1" tx1="dk1" bg2="lt2" tx2="dk2" accent1="accent1" accent2="accent2" accent3="accent3" accent4="accent4" accent5="accent5" accent6="accent6" hlink="hlink" folHlink="folHlink"/>
  <p:sldLayoutIdLst>
    <p:sldLayoutId id="2147483654" r:id="rId1"/>
    <p:sldLayoutId id="2147483676" r:id="rId2"/>
    <p:sldLayoutId id="2147483655" r:id="rId3"/>
    <p:sldLayoutId id="2147483666" r:id="rId4"/>
    <p:sldLayoutId id="2147483675" r:id="rId5"/>
    <p:sldLayoutId id="2147483662" r:id="rId6"/>
    <p:sldLayoutId id="2147483667" r:id="rId7"/>
    <p:sldLayoutId id="2147483671" r:id="rId8"/>
    <p:sldLayoutId id="2147483672" r:id="rId9"/>
    <p:sldLayoutId id="2147483663" r:id="rId10"/>
    <p:sldLayoutId id="2147483678" r:id="rId11"/>
    <p:sldLayoutId id="2147483677" r:id="rId12"/>
    <p:sldLayoutId id="2147483660" r:id="rId13"/>
    <p:sldLayoutId id="2147483673" r:id="rId14"/>
    <p:sldLayoutId id="2147483674" r:id="rId15"/>
    <p:sldLayoutId id="2147483661" r:id="rId16"/>
    <p:sldLayoutId id="2147483657" r:id="rId17"/>
    <p:sldLayoutId id="2147483664" r:id="rId18"/>
    <p:sldLayoutId id="2147483658"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1CD0B7C-AC40-320F-6019-B157DF103E4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 y="-1"/>
            <a:ext cx="12192000" cy="6857999"/>
          </a:xfrm>
          <a:prstGeom prst="rect">
            <a:avLst/>
          </a:prstGeom>
        </p:spPr>
      </p:pic>
      <p:sp>
        <p:nvSpPr>
          <p:cNvPr id="8" name="Rectangle 7">
            <a:extLst>
              <a:ext uri="{FF2B5EF4-FFF2-40B4-BE49-F238E27FC236}">
                <a16:creationId xmlns:a16="http://schemas.microsoft.com/office/drawing/2014/main" id="{013EE65B-A502-36EE-9CA9-CBE4FB9BC992}"/>
              </a:ext>
            </a:extLst>
          </p:cNvPr>
          <p:cNvSpPr/>
          <p:nvPr/>
        </p:nvSpPr>
        <p:spPr>
          <a:xfrm>
            <a:off x="0" y="-1"/>
            <a:ext cx="12192000" cy="6858001"/>
          </a:xfrm>
          <a:prstGeom prst="rect">
            <a:avLst/>
          </a:prstGeom>
          <a:gradFill>
            <a:gsLst>
              <a:gs pos="0">
                <a:srgbClr val="FF1735">
                  <a:alpha val="69000"/>
                </a:srgbClr>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7145361F-6DD5-69B2-4271-E2998E1DB4E6}"/>
              </a:ext>
            </a:extLst>
          </p:cNvPr>
          <p:cNvSpPr txBox="1"/>
          <p:nvPr/>
        </p:nvSpPr>
        <p:spPr>
          <a:xfrm>
            <a:off x="0" y="2882969"/>
            <a:ext cx="12192000" cy="1692771"/>
          </a:xfrm>
          <a:prstGeom prst="rect">
            <a:avLst/>
          </a:prstGeom>
          <a:noFill/>
        </p:spPr>
        <p:txBody>
          <a:bodyPr wrap="square" rtlCol="0">
            <a:spAutoFit/>
          </a:bodyPr>
          <a:lstStyle/>
          <a:p>
            <a:pPr algn="ctr"/>
            <a:r>
              <a:rPr lang="en-GB" sz="4000" b="1" noProof="0" dirty="0">
                <a:solidFill>
                  <a:schemeClr val="bg1"/>
                </a:solidFill>
              </a:rPr>
              <a:t>Luxembourg Valuation Committee</a:t>
            </a:r>
          </a:p>
          <a:p>
            <a:pPr algn="ctr"/>
            <a:endParaRPr lang="en-GB" sz="4000" b="1" noProof="0" dirty="0">
              <a:solidFill>
                <a:schemeClr val="bg1"/>
              </a:solidFill>
            </a:endParaRPr>
          </a:p>
          <a:p>
            <a:pPr algn="ctr"/>
            <a:r>
              <a:rPr lang="en-GB" sz="2400" b="1" noProof="0" dirty="0">
                <a:solidFill>
                  <a:schemeClr val="bg1"/>
                </a:solidFill>
              </a:rPr>
              <a:t>Valuation Diary – </a:t>
            </a:r>
            <a:r>
              <a:rPr lang="en-GB" sz="2400" b="1" noProof="0" dirty="0" err="1">
                <a:solidFill>
                  <a:schemeClr val="bg1"/>
                </a:solidFill>
              </a:rPr>
              <a:t>Qx</a:t>
            </a:r>
            <a:r>
              <a:rPr lang="en-GB" sz="2400" b="1" noProof="0" dirty="0">
                <a:solidFill>
                  <a:schemeClr val="bg1"/>
                </a:solidFill>
              </a:rPr>
              <a:t> 202x</a:t>
            </a:r>
          </a:p>
        </p:txBody>
      </p:sp>
      <p:sp>
        <p:nvSpPr>
          <p:cNvPr id="12" name="TextBox 11">
            <a:extLst>
              <a:ext uri="{FF2B5EF4-FFF2-40B4-BE49-F238E27FC236}">
                <a16:creationId xmlns:a16="http://schemas.microsoft.com/office/drawing/2014/main" id="{9C8461C4-1C45-E37B-F2A0-4214A65C5044}"/>
              </a:ext>
            </a:extLst>
          </p:cNvPr>
          <p:cNvSpPr txBox="1"/>
          <p:nvPr/>
        </p:nvSpPr>
        <p:spPr>
          <a:xfrm>
            <a:off x="10776122" y="6461125"/>
            <a:ext cx="844748" cy="215444"/>
          </a:xfrm>
          <a:prstGeom prst="rect">
            <a:avLst/>
          </a:prstGeom>
          <a:noFill/>
        </p:spPr>
        <p:txBody>
          <a:bodyPr wrap="square" rtlCol="0">
            <a:spAutoFit/>
          </a:bodyPr>
          <a:lstStyle/>
          <a:p>
            <a:r>
              <a:rPr lang="en-GB" sz="800" noProof="0" dirty="0">
                <a:solidFill>
                  <a:schemeClr val="bg1"/>
                </a:solidFill>
              </a:rPr>
              <a:t>©LPEA, 2026</a:t>
            </a:r>
          </a:p>
        </p:txBody>
      </p:sp>
      <p:sp>
        <p:nvSpPr>
          <p:cNvPr id="13" name="TextBox 12">
            <a:extLst>
              <a:ext uri="{FF2B5EF4-FFF2-40B4-BE49-F238E27FC236}">
                <a16:creationId xmlns:a16="http://schemas.microsoft.com/office/drawing/2014/main" id="{A81D4C99-8A4F-C33B-EAFE-D2C6F5CBC5D1}"/>
              </a:ext>
            </a:extLst>
          </p:cNvPr>
          <p:cNvSpPr txBox="1"/>
          <p:nvPr/>
        </p:nvSpPr>
        <p:spPr>
          <a:xfrm>
            <a:off x="711585" y="6270120"/>
            <a:ext cx="2606968" cy="253916"/>
          </a:xfrm>
          <a:prstGeom prst="rect">
            <a:avLst/>
          </a:prstGeom>
          <a:noFill/>
        </p:spPr>
        <p:txBody>
          <a:bodyPr wrap="square" rtlCol="0">
            <a:spAutoFit/>
          </a:bodyPr>
          <a:lstStyle/>
          <a:p>
            <a:pPr marL="0" marR="0" lvl="0" indent="0" defTabSz="1828800" rtl="0" eaLnBrk="1" fontAlgn="auto" latinLnBrk="0" hangingPunct="0">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solidFill>
                  <a:srgbClr val="FFFFFF"/>
                </a:solidFill>
                <a:effectLst/>
                <a:uLnTx/>
                <a:uFillTx/>
                <a:ea typeface="+mn-ea"/>
                <a:cs typeface="Arial" panose="020B0604020202020204" pitchFamily="34" charset="0"/>
                <a:sym typeface="Calibri"/>
              </a:rPr>
              <a:t>www.lpea.lu | lpea-office@lpea.lu</a:t>
            </a:r>
          </a:p>
        </p:txBody>
      </p:sp>
      <p:pic>
        <p:nvPicPr>
          <p:cNvPr id="4" name="Picture 3">
            <a:extLst>
              <a:ext uri="{FF2B5EF4-FFF2-40B4-BE49-F238E27FC236}">
                <a16:creationId xmlns:a16="http://schemas.microsoft.com/office/drawing/2014/main" id="{3C3BF318-E378-9B41-CF03-1278445D79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1891" y="1127462"/>
            <a:ext cx="2888218" cy="710013"/>
          </a:xfrm>
          <a:prstGeom prst="rect">
            <a:avLst/>
          </a:prstGeom>
        </p:spPr>
      </p:pic>
      <p:cxnSp>
        <p:nvCxnSpPr>
          <p:cNvPr id="3" name="Straight Connector 2">
            <a:extLst>
              <a:ext uri="{FF2B5EF4-FFF2-40B4-BE49-F238E27FC236}">
                <a16:creationId xmlns:a16="http://schemas.microsoft.com/office/drawing/2014/main" id="{AA6C6788-C6AD-81B8-05A9-0FB6A0290056}"/>
              </a:ext>
            </a:extLst>
          </p:cNvPr>
          <p:cNvCxnSpPr/>
          <p:nvPr/>
        </p:nvCxnSpPr>
        <p:spPr>
          <a:xfrm>
            <a:off x="3771715" y="3810000"/>
            <a:ext cx="464302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24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49FF2-8FC0-86F4-C241-960C9306CB4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42865FC-B91C-08D9-686C-C7A18D7C7DD6}"/>
              </a:ext>
            </a:extLst>
          </p:cNvPr>
          <p:cNvSpPr/>
          <p:nvPr/>
        </p:nvSpPr>
        <p:spPr>
          <a:xfrm>
            <a:off x="6096000" y="1869582"/>
            <a:ext cx="6096000" cy="98443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Rectangle 4">
            <a:extLst>
              <a:ext uri="{FF2B5EF4-FFF2-40B4-BE49-F238E27FC236}">
                <a16:creationId xmlns:a16="http://schemas.microsoft.com/office/drawing/2014/main" id="{7F3F8740-2A6A-EC16-A34A-C9AC106715B1}"/>
              </a:ext>
            </a:extLst>
          </p:cNvPr>
          <p:cNvSpPr/>
          <p:nvPr/>
        </p:nvSpPr>
        <p:spPr>
          <a:xfrm>
            <a:off x="6096000" y="1497944"/>
            <a:ext cx="4533900" cy="704850"/>
          </a:xfrm>
          <a:prstGeom prst="rect">
            <a:avLst/>
          </a:prstGeom>
          <a:solidFill>
            <a:srgbClr val="8A06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Slide Number Placeholder 1">
            <a:extLst>
              <a:ext uri="{FF2B5EF4-FFF2-40B4-BE49-F238E27FC236}">
                <a16:creationId xmlns:a16="http://schemas.microsoft.com/office/drawing/2014/main" id="{FFF87287-5391-F484-358E-8CC70BD9DC8B}"/>
              </a:ext>
            </a:extLst>
          </p:cNvPr>
          <p:cNvSpPr>
            <a:spLocks noGrp="1"/>
          </p:cNvSpPr>
          <p:nvPr>
            <p:ph type="sldNum" sz="quarter" idx="4"/>
          </p:nvPr>
        </p:nvSpPr>
        <p:spPr/>
        <p:txBody>
          <a:bodyPr/>
          <a:lstStyle/>
          <a:p>
            <a:fld id="{A2A42004-C525-4987-8A98-C51456666E42}" type="slidenum">
              <a:rPr lang="en-GB" noProof="0" smtClean="0"/>
              <a:pPr/>
              <a:t>2</a:t>
            </a:fld>
            <a:endParaRPr lang="en-GB" noProof="0" dirty="0">
              <a:solidFill>
                <a:schemeClr val="bg1">
                  <a:lumMod val="75000"/>
                </a:schemeClr>
              </a:solidFill>
            </a:endParaRPr>
          </a:p>
        </p:txBody>
      </p:sp>
      <p:sp>
        <p:nvSpPr>
          <p:cNvPr id="7" name="TextBox 6">
            <a:extLst>
              <a:ext uri="{FF2B5EF4-FFF2-40B4-BE49-F238E27FC236}">
                <a16:creationId xmlns:a16="http://schemas.microsoft.com/office/drawing/2014/main" id="{8E4FC9FF-6363-4E56-C29C-862E3E2DC920}"/>
              </a:ext>
            </a:extLst>
          </p:cNvPr>
          <p:cNvSpPr txBox="1"/>
          <p:nvPr/>
        </p:nvSpPr>
        <p:spPr>
          <a:xfrm>
            <a:off x="6581158" y="1650893"/>
            <a:ext cx="4939528" cy="984437"/>
          </a:xfrm>
          <a:prstGeom prst="rect">
            <a:avLst/>
          </a:prstGeom>
          <a:noFill/>
        </p:spPr>
        <p:txBody>
          <a:bodyPr wrap="square" rtlCol="0">
            <a:spAutoFit/>
          </a:bodyPr>
          <a:lstStyle/>
          <a:p>
            <a:pPr>
              <a:lnSpc>
                <a:spcPct val="150000"/>
              </a:lnSpc>
            </a:pPr>
            <a:r>
              <a:rPr lang="en-GB" sz="1600" b="1" noProof="0" dirty="0">
                <a:solidFill>
                  <a:schemeClr val="bg1"/>
                </a:solidFill>
              </a:rPr>
              <a:t>Valuation Analysis – </a:t>
            </a:r>
            <a:r>
              <a:rPr lang="en-GB" sz="1600" b="1" noProof="0" dirty="0" err="1">
                <a:solidFill>
                  <a:schemeClr val="bg1"/>
                </a:solidFill>
              </a:rPr>
              <a:t>Qx</a:t>
            </a:r>
            <a:r>
              <a:rPr lang="en-GB" sz="1600" b="1" noProof="0" dirty="0">
                <a:solidFill>
                  <a:schemeClr val="bg1"/>
                </a:solidFill>
              </a:rPr>
              <a:t> 202x</a:t>
            </a:r>
          </a:p>
          <a:p>
            <a:pPr>
              <a:lnSpc>
                <a:spcPct val="150000"/>
              </a:lnSpc>
            </a:pPr>
            <a:endParaRPr lang="en-GB" sz="1200" noProof="0" dirty="0">
              <a:solidFill>
                <a:schemeClr val="tx1">
                  <a:lumMod val="75000"/>
                  <a:lumOff val="25000"/>
                </a:schemeClr>
              </a:solidFill>
            </a:endParaRPr>
          </a:p>
          <a:p>
            <a:pPr>
              <a:lnSpc>
                <a:spcPct val="150000"/>
              </a:lnSpc>
            </a:pPr>
            <a:r>
              <a:rPr lang="en-GB" sz="1200" noProof="0" dirty="0">
                <a:solidFill>
                  <a:schemeClr val="tx1">
                    <a:lumMod val="75000"/>
                    <a:lumOff val="25000"/>
                  </a:schemeClr>
                </a:solidFill>
              </a:rPr>
              <a:t>This document structure the analysis on each asset </a:t>
            </a:r>
          </a:p>
        </p:txBody>
      </p:sp>
      <p:graphicFrame>
        <p:nvGraphicFramePr>
          <p:cNvPr id="3" name="Table 2">
            <a:extLst>
              <a:ext uri="{FF2B5EF4-FFF2-40B4-BE49-F238E27FC236}">
                <a16:creationId xmlns:a16="http://schemas.microsoft.com/office/drawing/2014/main" id="{09B41FD0-0193-902A-D3A9-CE43B55421F3}"/>
              </a:ext>
            </a:extLst>
          </p:cNvPr>
          <p:cNvGraphicFramePr>
            <a:graphicFrameLocks noGrp="1"/>
          </p:cNvGraphicFramePr>
          <p:nvPr>
            <p:extLst>
              <p:ext uri="{D42A27DB-BD31-4B8C-83A1-F6EECF244321}">
                <p14:modId xmlns:p14="http://schemas.microsoft.com/office/powerpoint/2010/main" val="4197107988"/>
              </p:ext>
            </p:extLst>
          </p:nvPr>
        </p:nvGraphicFramePr>
        <p:xfrm>
          <a:off x="6590683" y="3348376"/>
          <a:ext cx="4939529" cy="2011680"/>
        </p:xfrm>
        <a:graphic>
          <a:graphicData uri="http://schemas.openxmlformats.org/drawingml/2006/table">
            <a:tbl>
              <a:tblPr firstRow="1" bandRow="1">
                <a:tableStyleId>{5C22544A-7EE6-4342-B048-85BDC9FD1C3A}</a:tableStyleId>
              </a:tblPr>
              <a:tblGrid>
                <a:gridCol w="2286819">
                  <a:extLst>
                    <a:ext uri="{9D8B030D-6E8A-4147-A177-3AD203B41FA5}">
                      <a16:colId xmlns:a16="http://schemas.microsoft.com/office/drawing/2014/main" val="2246147938"/>
                    </a:ext>
                  </a:extLst>
                </a:gridCol>
                <a:gridCol w="2652710">
                  <a:extLst>
                    <a:ext uri="{9D8B030D-6E8A-4147-A177-3AD203B41FA5}">
                      <a16:colId xmlns:a16="http://schemas.microsoft.com/office/drawing/2014/main" val="2858922773"/>
                    </a:ext>
                  </a:extLst>
                </a:gridCol>
              </a:tblGrid>
              <a:tr h="213186">
                <a:tc>
                  <a:txBody>
                    <a:bodyPr/>
                    <a:lstStyle/>
                    <a:p>
                      <a:r>
                        <a:rPr lang="en-GB" sz="1200" b="1" i="0" noProof="0" dirty="0">
                          <a:solidFill>
                            <a:srgbClr val="8A0681"/>
                          </a:solidFill>
                          <a:effectLst/>
                          <a:latin typeface="+mn-lt"/>
                        </a:rPr>
                        <a:t>Voting committee members </a:t>
                      </a:r>
                      <a:endParaRPr lang="en-GB" sz="1200" b="1" noProof="0" dirty="0">
                        <a:solidFill>
                          <a:srgbClr val="8A0681"/>
                        </a:solidFill>
                        <a:latin typeface="+mn-lt"/>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n-lt"/>
                          <a:ea typeface="+mn-ea"/>
                          <a:cs typeface="+mn-cs"/>
                        </a:rPr>
                        <a:t>e.g. CO Valuation</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86518602"/>
                  </a:ext>
                </a:extLst>
              </a:tr>
              <a:tr h="213186">
                <a:tc>
                  <a:txBody>
                    <a:bodyPr/>
                    <a:lstStyle/>
                    <a:p>
                      <a:r>
                        <a:rPr lang="en-GB" sz="1200" b="1" i="0" kern="1200" noProof="0" dirty="0">
                          <a:solidFill>
                            <a:srgbClr val="8A0681"/>
                          </a:solidFill>
                          <a:effectLst/>
                          <a:latin typeface="+mn-lt"/>
                          <a:ea typeface="+mn-ea"/>
                          <a:cs typeface="+mn-cs"/>
                        </a:rPr>
                        <a:t>Non-voting committee members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200" b="0" i="0" kern="1200" noProof="0" dirty="0">
                          <a:solidFill>
                            <a:schemeClr val="tx1"/>
                          </a:solidFill>
                          <a:effectLst/>
                          <a:latin typeface="+mn-lt"/>
                          <a:ea typeface="+mn-ea"/>
                          <a:cs typeface="+mn-cs"/>
                        </a:rPr>
                        <a:t>e.g. CO Risk, PE analyst, etc.</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663080257"/>
                  </a:ext>
                </a:extLst>
              </a:tr>
              <a:tr h="346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cap="none" spc="0" normalizeH="0" baseline="0" noProof="0" dirty="0">
                          <a:ln>
                            <a:noFill/>
                          </a:ln>
                          <a:solidFill>
                            <a:srgbClr val="8A0681"/>
                          </a:solidFill>
                          <a:effectLst/>
                          <a:uLnTx/>
                          <a:uFillTx/>
                          <a:latin typeface="+mn-lt"/>
                          <a:ea typeface="+mn-ea"/>
                          <a:cs typeface="+mn-cs"/>
                        </a:rPr>
                        <a:t>Attendees</a:t>
                      </a:r>
                      <a:endParaRPr kumimoji="0" lang="en-GB" sz="1200" b="1" i="0" u="none" strike="noStrike" kern="1200" cap="none" spc="0" normalizeH="0" baseline="0" noProof="0" dirty="0">
                        <a:ln>
                          <a:noFill/>
                        </a:ln>
                        <a:solidFill>
                          <a:srgbClr val="8A0681"/>
                        </a:solidFill>
                        <a:effectLst/>
                        <a:uLnTx/>
                        <a:uFillTx/>
                        <a:latin typeface="+mn-lt"/>
                        <a:ea typeface="+mn-ea"/>
                        <a:cs typeface="+mn-cs"/>
                      </a:endParaRPr>
                    </a:p>
                  </a:txBody>
                  <a:tcPr anchor="ctr">
                    <a:lnL w="3174">
                      <a:solidFill>
                        <a:schemeClr val="tx1"/>
                      </a:solidFill>
                    </a:lnL>
                    <a:lnR w="3174">
                      <a:solidFill>
                        <a:schemeClr val="tx1"/>
                      </a:solidFill>
                    </a:lnR>
                    <a:lnT w="3175" cap="flat" cmpd="sng" algn="ctr">
                      <a:solidFill>
                        <a:schemeClr val="tx1"/>
                      </a:solidFill>
                      <a:prstDash val="solid"/>
                      <a:round/>
                      <a:headEnd type="none" w="med" len="med"/>
                      <a:tailEnd type="none" w="med" len="med"/>
                    </a:lnT>
                    <a:lnB w="3174">
                      <a:solidFill>
                        <a:schemeClr val="tx1"/>
                      </a:solidFill>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e.g. expert on a specific project or interest party</a:t>
                      </a:r>
                    </a:p>
                  </a:txBody>
                  <a:tcPr>
                    <a:lnL w="3174">
                      <a:solidFill>
                        <a:schemeClr val="tx1"/>
                      </a:solidFill>
                    </a:lnL>
                    <a:lnR w="3174">
                      <a:solidFill>
                        <a:schemeClr val="tx1"/>
                      </a:solidFill>
                    </a:lnR>
                    <a:lnT w="3175" cap="flat" cmpd="sng" algn="ctr">
                      <a:solidFill>
                        <a:schemeClr val="tx1"/>
                      </a:solidFill>
                      <a:prstDash val="solid"/>
                      <a:round/>
                      <a:headEnd type="none" w="med" len="med"/>
                      <a:tailEnd type="none" w="med" len="med"/>
                    </a:lnT>
                    <a:lnB w="3174">
                      <a:solidFill>
                        <a:schemeClr val="tx1"/>
                      </a:solidFill>
                    </a:lnB>
                    <a:solidFill>
                      <a:schemeClr val="bg1"/>
                    </a:solidFill>
                  </a:tcPr>
                </a:tc>
                <a:extLst>
                  <a:ext uri="{0D108BD9-81ED-4DB2-BD59-A6C34878D82A}">
                    <a16:rowId xmlns:a16="http://schemas.microsoft.com/office/drawing/2014/main" val="1794318777"/>
                  </a:ext>
                </a:extLst>
              </a:tr>
              <a:tr h="213186">
                <a:tc>
                  <a:txBody>
                    <a:bodyPr/>
                    <a:lstStyle/>
                    <a:p>
                      <a:r>
                        <a:rPr lang="en-GB" sz="1200" b="1" i="0" kern="1200" noProof="0" dirty="0">
                          <a:solidFill>
                            <a:srgbClr val="8A0681"/>
                          </a:solidFill>
                          <a:effectLst/>
                          <a:latin typeface="+mn-lt"/>
                          <a:ea typeface="+mn-ea"/>
                          <a:cs typeface="+mn-cs"/>
                        </a:rPr>
                        <a:t>Date of meeting</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4"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tc>
                  <a:txBody>
                    <a:bodyPr/>
                    <a:lstStyle/>
                    <a:p>
                      <a:endParaRPr lang="en-GB" sz="1200" noProof="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4"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599011653"/>
                  </a:ext>
                </a:extLst>
              </a:tr>
              <a:tr h="266878">
                <a:tc>
                  <a:txBody>
                    <a:bodyPr/>
                    <a:lstStyle/>
                    <a:p>
                      <a:r>
                        <a:rPr lang="en-GB" sz="1200" b="1" i="0" kern="1200" noProof="0" dirty="0">
                          <a:solidFill>
                            <a:srgbClr val="8A0681"/>
                          </a:solidFill>
                          <a:effectLst/>
                          <a:latin typeface="+mn-lt"/>
                          <a:ea typeface="+mn-ea"/>
                          <a:cs typeface="+mn-cs"/>
                        </a:rPr>
                        <a:t>Date of approval</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endParaRPr lang="en-GB" sz="1800" noProof="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8963958"/>
                  </a:ext>
                </a:extLst>
              </a:tr>
            </a:tbl>
          </a:graphicData>
        </a:graphic>
      </p:graphicFrame>
      <p:pic>
        <p:nvPicPr>
          <p:cNvPr id="13" name="Picture Placeholder 12">
            <a:extLst>
              <a:ext uri="{FF2B5EF4-FFF2-40B4-BE49-F238E27FC236}">
                <a16:creationId xmlns:a16="http://schemas.microsoft.com/office/drawing/2014/main" id="{C8417986-F14F-7B9C-F9C9-251C3B4B423E}"/>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2576191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7DDE2C-34C6-A5EB-7706-D1A376E7DED3}"/>
              </a:ext>
            </a:extLst>
          </p:cNvPr>
          <p:cNvSpPr>
            <a:spLocks noGrp="1"/>
          </p:cNvSpPr>
          <p:nvPr>
            <p:ph type="sldNum" sz="quarter" idx="4"/>
          </p:nvPr>
        </p:nvSpPr>
        <p:spPr/>
        <p:txBody>
          <a:bodyPr/>
          <a:lstStyle/>
          <a:p>
            <a:fld id="{A2A42004-C525-4987-8A98-C51456666E42}" type="slidenum">
              <a:rPr lang="en-GB" noProof="0" smtClean="0"/>
              <a:pPr/>
              <a:t>3</a:t>
            </a:fld>
            <a:endParaRPr lang="en-GB" noProof="0" dirty="0">
              <a:solidFill>
                <a:schemeClr val="bg1">
                  <a:lumMod val="75000"/>
                </a:schemeClr>
              </a:solidFill>
            </a:endParaRPr>
          </a:p>
        </p:txBody>
      </p:sp>
    </p:spTree>
    <p:extLst>
      <p:ext uri="{BB962C8B-B14F-4D97-AF65-F5344CB8AC3E}">
        <p14:creationId xmlns:p14="http://schemas.microsoft.com/office/powerpoint/2010/main" val="641922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942D41-8D24-FCE8-BB03-7257208FB3F2}"/>
              </a:ext>
            </a:extLst>
          </p:cNvPr>
          <p:cNvSpPr>
            <a:spLocks noGrp="1"/>
          </p:cNvSpPr>
          <p:nvPr>
            <p:ph type="sldNum" sz="quarter" idx="4"/>
          </p:nvPr>
        </p:nvSpPr>
        <p:spPr/>
        <p:txBody>
          <a:bodyPr/>
          <a:lstStyle/>
          <a:p>
            <a:fld id="{A2A42004-C525-4987-8A98-C51456666E42}" type="slidenum">
              <a:rPr lang="en-GB" noProof="0" smtClean="0"/>
              <a:pPr/>
              <a:t>4</a:t>
            </a:fld>
            <a:endParaRPr lang="en-GB" noProof="0" dirty="0">
              <a:solidFill>
                <a:schemeClr val="bg1">
                  <a:lumMod val="75000"/>
                </a:schemeClr>
              </a:solidFill>
            </a:endParaRPr>
          </a:p>
        </p:txBody>
      </p:sp>
      <p:sp>
        <p:nvSpPr>
          <p:cNvPr id="3" name="TextBox 2">
            <a:extLst>
              <a:ext uri="{FF2B5EF4-FFF2-40B4-BE49-F238E27FC236}">
                <a16:creationId xmlns:a16="http://schemas.microsoft.com/office/drawing/2014/main" id="{340EE5DE-78E0-B0AB-2D68-3B7D17AA82C1}"/>
              </a:ext>
            </a:extLst>
          </p:cNvPr>
          <p:cNvSpPr txBox="1"/>
          <p:nvPr/>
        </p:nvSpPr>
        <p:spPr>
          <a:xfrm>
            <a:off x="609600" y="293807"/>
            <a:ext cx="6356684" cy="400110"/>
          </a:xfrm>
          <a:prstGeom prst="rect">
            <a:avLst/>
          </a:prstGeom>
          <a:noFill/>
        </p:spPr>
        <p:txBody>
          <a:bodyPr wrap="square" rtlCol="0">
            <a:spAutoFit/>
          </a:bodyPr>
          <a:lstStyle/>
          <a:p>
            <a:r>
              <a:rPr lang="en-GB" sz="2000" b="1" noProof="0" dirty="0">
                <a:solidFill>
                  <a:schemeClr val="bg1"/>
                </a:solidFill>
              </a:rPr>
              <a:t>Assets Overview</a:t>
            </a:r>
          </a:p>
        </p:txBody>
      </p:sp>
      <p:sp>
        <p:nvSpPr>
          <p:cNvPr id="7" name="Rectangle 6">
            <a:extLst>
              <a:ext uri="{FF2B5EF4-FFF2-40B4-BE49-F238E27FC236}">
                <a16:creationId xmlns:a16="http://schemas.microsoft.com/office/drawing/2014/main" id="{A2665D6C-46B1-67D8-917F-EE378125E206}"/>
              </a:ext>
            </a:extLst>
          </p:cNvPr>
          <p:cNvSpPr/>
          <p:nvPr/>
        </p:nvSpPr>
        <p:spPr>
          <a:xfrm>
            <a:off x="619125" y="863184"/>
            <a:ext cx="10991850" cy="43088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2" name="TextBox 11">
            <a:extLst>
              <a:ext uri="{FF2B5EF4-FFF2-40B4-BE49-F238E27FC236}">
                <a16:creationId xmlns:a16="http://schemas.microsoft.com/office/drawing/2014/main" id="{BDE2EDF4-B7D6-4392-DF50-83E91AF33EAE}"/>
              </a:ext>
            </a:extLst>
          </p:cNvPr>
          <p:cNvSpPr txBox="1"/>
          <p:nvPr/>
        </p:nvSpPr>
        <p:spPr>
          <a:xfrm>
            <a:off x="7731699" y="264159"/>
            <a:ext cx="3879276" cy="415498"/>
          </a:xfrm>
          <a:prstGeom prst="rect">
            <a:avLst/>
          </a:prstGeom>
          <a:noFill/>
        </p:spPr>
        <p:txBody>
          <a:bodyPr wrap="square" rtlCol="0">
            <a:spAutoFit/>
          </a:bodyPr>
          <a:lstStyle/>
          <a:p>
            <a:r>
              <a:rPr lang="en-GB" sz="1050" i="1" noProof="0" dirty="0">
                <a:solidFill>
                  <a:schemeClr val="bg1"/>
                </a:solidFill>
              </a:rPr>
              <a:t>The table below shows which assets the LUX-ValCo will focus on but all assets should be listed. </a:t>
            </a:r>
          </a:p>
        </p:txBody>
      </p:sp>
      <p:graphicFrame>
        <p:nvGraphicFramePr>
          <p:cNvPr id="13" name="Table 12">
            <a:extLst>
              <a:ext uri="{FF2B5EF4-FFF2-40B4-BE49-F238E27FC236}">
                <a16:creationId xmlns:a16="http://schemas.microsoft.com/office/drawing/2014/main" id="{0F0BA354-9844-6D5C-347C-6429043E6854}"/>
              </a:ext>
            </a:extLst>
          </p:cNvPr>
          <p:cNvGraphicFramePr>
            <a:graphicFrameLocks noGrp="1"/>
          </p:cNvGraphicFramePr>
          <p:nvPr>
            <p:extLst>
              <p:ext uri="{D42A27DB-BD31-4B8C-83A1-F6EECF244321}">
                <p14:modId xmlns:p14="http://schemas.microsoft.com/office/powerpoint/2010/main" val="3970571239"/>
              </p:ext>
            </p:extLst>
          </p:nvPr>
        </p:nvGraphicFramePr>
        <p:xfrm>
          <a:off x="762000" y="1000965"/>
          <a:ext cx="10696575" cy="5209345"/>
        </p:xfrm>
        <a:graphic>
          <a:graphicData uri="http://schemas.openxmlformats.org/drawingml/2006/table">
            <a:tbl>
              <a:tblPr/>
              <a:tblGrid>
                <a:gridCol w="2405406">
                  <a:extLst>
                    <a:ext uri="{9D8B030D-6E8A-4147-A177-3AD203B41FA5}">
                      <a16:colId xmlns:a16="http://schemas.microsoft.com/office/drawing/2014/main" val="2145168741"/>
                    </a:ext>
                  </a:extLst>
                </a:gridCol>
                <a:gridCol w="2196646">
                  <a:extLst>
                    <a:ext uri="{9D8B030D-6E8A-4147-A177-3AD203B41FA5}">
                      <a16:colId xmlns:a16="http://schemas.microsoft.com/office/drawing/2014/main" val="1183425770"/>
                    </a:ext>
                  </a:extLst>
                </a:gridCol>
                <a:gridCol w="1857023">
                  <a:extLst>
                    <a:ext uri="{9D8B030D-6E8A-4147-A177-3AD203B41FA5}">
                      <a16:colId xmlns:a16="http://schemas.microsoft.com/office/drawing/2014/main" val="3175182139"/>
                    </a:ext>
                  </a:extLst>
                </a:gridCol>
                <a:gridCol w="2118750">
                  <a:extLst>
                    <a:ext uri="{9D8B030D-6E8A-4147-A177-3AD203B41FA5}">
                      <a16:colId xmlns:a16="http://schemas.microsoft.com/office/drawing/2014/main" val="3141134776"/>
                    </a:ext>
                  </a:extLst>
                </a:gridCol>
                <a:gridCol w="2118750">
                  <a:extLst>
                    <a:ext uri="{9D8B030D-6E8A-4147-A177-3AD203B41FA5}">
                      <a16:colId xmlns:a16="http://schemas.microsoft.com/office/drawing/2014/main" val="3145018469"/>
                    </a:ext>
                  </a:extLst>
                </a:gridCol>
              </a:tblGrid>
              <a:tr h="210808">
                <a:tc rowSpan="2">
                  <a:txBody>
                    <a:bodyPr/>
                    <a:lstStyle/>
                    <a:p>
                      <a:pPr algn="ctr" fontAlgn="ctr"/>
                      <a:r>
                        <a:rPr lang="en-GB" sz="1000" b="1" i="0" u="none" strike="noStrike" noProof="0" dirty="0">
                          <a:solidFill>
                            <a:schemeClr val="bg1"/>
                          </a:solidFill>
                          <a:effectLst/>
                          <a:latin typeface="+mn-lt"/>
                        </a:rPr>
                        <a:t>Asset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7354D"/>
                    </a:solidFill>
                  </a:tcPr>
                </a:tc>
                <a:tc>
                  <a:txBody>
                    <a:bodyPr/>
                    <a:lstStyle/>
                    <a:p>
                      <a:pPr algn="ctr" fontAlgn="b"/>
                      <a:r>
                        <a:rPr lang="en-GB" sz="1000" b="1" i="0" u="none" strike="noStrike" noProof="0" dirty="0">
                          <a:solidFill>
                            <a:schemeClr val="bg1"/>
                          </a:solidFill>
                          <a:effectLst/>
                          <a:latin typeface="+mn-lt"/>
                        </a:rPr>
                        <a:t>Trigger 1</a:t>
                      </a: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64045D"/>
                    </a:solidFill>
                  </a:tcPr>
                </a:tc>
                <a:tc>
                  <a:txBody>
                    <a:bodyPr/>
                    <a:lstStyle/>
                    <a:p>
                      <a:pPr algn="ctr" fontAlgn="b"/>
                      <a:r>
                        <a:rPr lang="en-GB" sz="1000" b="1" i="0" u="none" strike="noStrike" noProof="0" dirty="0">
                          <a:solidFill>
                            <a:schemeClr val="bg1"/>
                          </a:solidFill>
                          <a:effectLst/>
                          <a:latin typeface="+mn-lt"/>
                        </a:rPr>
                        <a:t>Trigger 2</a:t>
                      </a: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64045D"/>
                    </a:solidFill>
                  </a:tcPr>
                </a:tc>
                <a:tc>
                  <a:txBody>
                    <a:bodyPr/>
                    <a:lstStyle/>
                    <a:p>
                      <a:pPr algn="ctr" fontAlgn="b"/>
                      <a:r>
                        <a:rPr lang="en-GB" sz="1000" b="1" i="0" u="none" strike="noStrike" noProof="0" dirty="0">
                          <a:solidFill>
                            <a:schemeClr val="bg1"/>
                          </a:solidFill>
                          <a:effectLst/>
                          <a:latin typeface="+mn-lt"/>
                        </a:rPr>
                        <a:t>Trigger 3</a:t>
                      </a: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64045D"/>
                    </a:solidFill>
                  </a:tcPr>
                </a:tc>
                <a:tc rowSpan="2">
                  <a:txBody>
                    <a:bodyPr/>
                    <a:lstStyle/>
                    <a:p>
                      <a:pPr algn="ctr" fontAlgn="b"/>
                      <a:r>
                        <a:rPr lang="en-GB" sz="1000" b="1" i="0" u="none" strike="noStrike" noProof="0" dirty="0">
                          <a:solidFill>
                            <a:schemeClr val="bg1"/>
                          </a:solidFill>
                          <a:effectLst/>
                          <a:latin typeface="+mn-lt"/>
                        </a:rPr>
                        <a:t>In Scope for</a:t>
                      </a:r>
                      <a:br>
                        <a:rPr lang="en-GB" sz="1000" b="1" i="0" u="none" strike="noStrike" noProof="0" dirty="0">
                          <a:solidFill>
                            <a:schemeClr val="bg1"/>
                          </a:solidFill>
                          <a:effectLst/>
                          <a:latin typeface="+mn-lt"/>
                        </a:rPr>
                      </a:br>
                      <a:r>
                        <a:rPr lang="en-GB" sz="1000" b="1" i="0" u="none" strike="noStrike" noProof="0" dirty="0">
                          <a:solidFill>
                            <a:schemeClr val="bg1"/>
                          </a:solidFill>
                          <a:effectLst/>
                          <a:latin typeface="+mn-lt"/>
                        </a:rPr>
                        <a:t>detailed analysis</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A867BD"/>
                    </a:solidFill>
                  </a:tcPr>
                </a:tc>
                <a:extLst>
                  <a:ext uri="{0D108BD9-81ED-4DB2-BD59-A6C34878D82A}">
                    <a16:rowId xmlns:a16="http://schemas.microsoft.com/office/drawing/2014/main" val="2791981151"/>
                  </a:ext>
                </a:extLst>
              </a:tr>
              <a:tr h="360761">
                <a:tc vMerge="1">
                  <a:txBody>
                    <a:bodyPr/>
                    <a:lstStyle/>
                    <a:p>
                      <a:endParaRPr lang="en-US"/>
                    </a:p>
                  </a:txBody>
                  <a:tcPr/>
                </a:tc>
                <a:tc>
                  <a:txBody>
                    <a:bodyPr/>
                    <a:lstStyle/>
                    <a:p>
                      <a:pPr algn="ctr" fontAlgn="b"/>
                      <a:r>
                        <a:rPr lang="en-GB" sz="1000" b="1" i="0" u="none" strike="noStrike" noProof="0" dirty="0">
                          <a:solidFill>
                            <a:schemeClr val="bg1"/>
                          </a:solidFill>
                          <a:effectLst/>
                          <a:latin typeface="+mn-lt"/>
                        </a:rPr>
                        <a:t>Valuation tolerance threshold (≥xx%)   </a:t>
                      </a: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8A0681"/>
                    </a:solidFill>
                  </a:tcPr>
                </a:tc>
                <a:tc>
                  <a:txBody>
                    <a:bodyPr/>
                    <a:lstStyle/>
                    <a:p>
                      <a:pPr algn="ctr" fontAlgn="b"/>
                      <a:r>
                        <a:rPr lang="en-GB" sz="1000" b="1" i="0" u="none" strike="noStrike" noProof="0" dirty="0">
                          <a:solidFill>
                            <a:schemeClr val="bg1"/>
                          </a:solidFill>
                          <a:effectLst/>
                          <a:latin typeface="+mn-lt"/>
                        </a:rPr>
                        <a:t>ABS materiality threshold (EUR </a:t>
                      </a:r>
                      <a:r>
                        <a:rPr lang="en-GB" sz="1000" b="1" i="0" u="none" strike="noStrike" noProof="0" dirty="0" err="1">
                          <a:solidFill>
                            <a:schemeClr val="bg1"/>
                          </a:solidFill>
                          <a:effectLst/>
                          <a:latin typeface="+mn-lt"/>
                        </a:rPr>
                        <a:t>xxM</a:t>
                      </a:r>
                      <a:r>
                        <a:rPr lang="en-GB" sz="1000" b="1" i="0" u="none" strike="noStrike" noProof="0" dirty="0">
                          <a:solidFill>
                            <a:schemeClr val="bg1"/>
                          </a:solidFill>
                          <a:effectLst/>
                          <a:latin typeface="+mn-lt"/>
                        </a:rPr>
                        <a:t>)</a:t>
                      </a: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8A0681"/>
                    </a:solidFill>
                  </a:tcPr>
                </a:tc>
                <a:tc>
                  <a:txBody>
                    <a:bodyPr/>
                    <a:lstStyle/>
                    <a:p>
                      <a:pPr algn="ctr" fontAlgn="b"/>
                      <a:r>
                        <a:rPr lang="en-GB" sz="1000" b="1" i="0" u="none" strike="noStrike" noProof="0" dirty="0">
                          <a:solidFill>
                            <a:schemeClr val="bg1"/>
                          </a:solidFill>
                          <a:effectLst/>
                          <a:latin typeface="+mn-lt"/>
                        </a:rPr>
                        <a:t>Luxembourg funds allocation  (≥xx%)   </a:t>
                      </a: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8A0681"/>
                    </a:solidFill>
                  </a:tcPr>
                </a:tc>
                <a:tc vMerge="1">
                  <a:txBody>
                    <a:bodyPr/>
                    <a:lstStyle/>
                    <a:p>
                      <a:pPr algn="l" fontAlgn="b"/>
                      <a:endParaRPr lang="en-US" sz="1000" b="1" i="0" u="none" strike="noStrike" dirty="0">
                        <a:solidFill>
                          <a:schemeClr val="bg1"/>
                        </a:solidFill>
                        <a:effectLst/>
                        <a:latin typeface="CalibreBd"/>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56082"/>
                    </a:solidFill>
                  </a:tcPr>
                </a:tc>
                <a:extLst>
                  <a:ext uri="{0D108BD9-81ED-4DB2-BD59-A6C34878D82A}">
                    <a16:rowId xmlns:a16="http://schemas.microsoft.com/office/drawing/2014/main" val="44016505"/>
                  </a:ext>
                </a:extLst>
              </a:tr>
              <a:tr h="210808">
                <a:tc>
                  <a:txBody>
                    <a:bodyPr/>
                    <a:lstStyle/>
                    <a:p>
                      <a:pPr algn="l" fontAlgn="ctr"/>
                      <a:r>
                        <a:rPr lang="en-GB" sz="1000" b="0" i="0" u="none" strike="noStrike" noProof="0" dirty="0">
                          <a:solidFill>
                            <a:schemeClr val="tx1"/>
                          </a:solidFill>
                          <a:effectLst/>
                          <a:latin typeface="+mn-lt"/>
                        </a:rPr>
                        <a:t>Asset 1</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r>
                        <a:rPr lang="en-GB" sz="1000" b="0" i="0" u="none" strike="noStrike" noProof="0" dirty="0">
                          <a:solidFill>
                            <a:schemeClr val="tx1"/>
                          </a:solidFill>
                          <a:effectLst/>
                          <a:latin typeface="+mn-lt"/>
                        </a:rPr>
                        <a:t>26,32%</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r>
                        <a:rPr lang="en-GB" sz="1000" b="0" i="0" u="none" strike="noStrike" noProof="0" dirty="0">
                          <a:solidFill>
                            <a:schemeClr val="tx1"/>
                          </a:solidFill>
                          <a:effectLst/>
                          <a:latin typeface="+mn-lt"/>
                        </a:rPr>
                        <a:t>2 000 000</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r>
                        <a:rPr lang="en-GB" sz="1000" b="0" i="0" u="none" strike="noStrike" noProof="0" dirty="0">
                          <a:solidFill>
                            <a:schemeClr val="tx1"/>
                          </a:solidFill>
                          <a:effectLst/>
                          <a:latin typeface="+mn-lt"/>
                        </a:rPr>
                        <a:t>5.40%</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r>
                        <a:rPr lang="en-GB" sz="1000" b="0" i="0" u="none" strike="noStrike" noProof="0" dirty="0">
                          <a:solidFill>
                            <a:schemeClr val="tx1"/>
                          </a:solidFill>
                          <a:effectLst/>
                          <a:latin typeface="+mn-lt"/>
                        </a:rPr>
                        <a:t>Y</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357093634"/>
                  </a:ext>
                </a:extLst>
              </a:tr>
              <a:tr h="210808">
                <a:tc>
                  <a:txBody>
                    <a:bodyPr/>
                    <a:lstStyle/>
                    <a:p>
                      <a:pPr algn="l" rtl="0" fontAlgn="b"/>
                      <a:r>
                        <a:rPr lang="en-GB" sz="1000" b="0" i="0" u="none" strike="noStrike" noProof="0" dirty="0">
                          <a:solidFill>
                            <a:schemeClr val="tx1"/>
                          </a:solidFill>
                          <a:effectLst/>
                          <a:latin typeface="+mn-lt"/>
                        </a:rPr>
                        <a:t>Asset 2</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r>
                        <a:rPr lang="en-GB" sz="1000" b="0" i="0" u="none" strike="noStrike" noProof="0" dirty="0">
                          <a:solidFill>
                            <a:schemeClr val="tx1"/>
                          </a:solidFill>
                          <a:effectLst/>
                          <a:latin typeface="+mn-lt"/>
                        </a:rPr>
                        <a:t>14%</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r>
                        <a:rPr lang="en-GB" sz="1000" b="0" i="0" u="none" strike="noStrike" noProof="0" dirty="0">
                          <a:solidFill>
                            <a:schemeClr val="tx1"/>
                          </a:solidFill>
                          <a:effectLst/>
                          <a:latin typeface="+mn-lt"/>
                        </a:rPr>
                        <a:t>1,877,550.00 </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rtl="0" fontAlgn="b"/>
                      <a:r>
                        <a:rPr lang="en-GB" sz="1000" b="0" i="0" u="none" strike="noStrike" noProof="0" dirty="0">
                          <a:solidFill>
                            <a:schemeClr val="tx1"/>
                          </a:solidFill>
                          <a:effectLst/>
                          <a:latin typeface="+mn-lt"/>
                        </a:rPr>
                        <a:t>0.11%</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rtl="0" fontAlgn="b"/>
                      <a:r>
                        <a:rPr lang="en-GB" sz="1000" b="0" i="0" u="none" strike="noStrike" noProof="0" dirty="0">
                          <a:solidFill>
                            <a:schemeClr val="tx1"/>
                          </a:solidFill>
                          <a:effectLst/>
                          <a:latin typeface="+mn-lt"/>
                        </a:rPr>
                        <a:t>Y</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425405042"/>
                  </a:ext>
                </a:extLst>
              </a:tr>
              <a:tr h="210808">
                <a:tc>
                  <a:txBody>
                    <a:bodyPr/>
                    <a:lstStyle/>
                    <a:p>
                      <a:pPr algn="l" fontAlgn="ctr"/>
                      <a:endParaRPr lang="en-GB" sz="1000" b="1"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4117261545"/>
                  </a:ext>
                </a:extLst>
              </a:tr>
              <a:tr h="210808">
                <a:tc>
                  <a:txBody>
                    <a:bodyPr/>
                    <a:lstStyle/>
                    <a:p>
                      <a:pPr algn="l" fontAlgn="ctr"/>
                      <a:endParaRPr lang="en-GB" sz="1000" b="1"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00B05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4077345181"/>
                  </a:ext>
                </a:extLst>
              </a:tr>
              <a:tr h="210808">
                <a:tc>
                  <a:txBody>
                    <a:bodyPr/>
                    <a:lstStyle/>
                    <a:p>
                      <a:pPr algn="l" fontAlgn="ctr"/>
                      <a:endParaRPr lang="en-GB" sz="1000" b="1"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757237591"/>
                  </a:ext>
                </a:extLst>
              </a:tr>
              <a:tr h="210808">
                <a:tc>
                  <a:txBody>
                    <a:bodyPr/>
                    <a:lstStyle/>
                    <a:p>
                      <a:pPr algn="l" rtl="0" fontAlgn="b"/>
                      <a:endParaRPr lang="en-GB" sz="1000" b="0" i="0" u="none" strike="noStrike" noProof="0" dirty="0">
                        <a:solidFill>
                          <a:srgbClr val="000000"/>
                        </a:solidFill>
                        <a:effectLst/>
                        <a:latin typeface="+mn-lt"/>
                      </a:endParaRP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rtl="0" fontAlgn="b"/>
                      <a:endParaRPr lang="en-GB" sz="1000" b="0" i="0" u="none" strike="noStrike" noProof="0" dirty="0">
                        <a:solidFill>
                          <a:srgbClr val="000000"/>
                        </a:solidFill>
                        <a:effectLst/>
                        <a:latin typeface="+mn-lt"/>
                      </a:endParaRP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rtl="0" fontAlgn="b"/>
                      <a:endParaRPr lang="en-GB" sz="1000" b="0" i="0" u="none" strike="noStrike" noProof="0" dirty="0">
                        <a:solidFill>
                          <a:srgbClr val="000000"/>
                        </a:solidFill>
                        <a:effectLst/>
                        <a:latin typeface="+mn-lt"/>
                      </a:endParaRP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4087531402"/>
                  </a:ext>
                </a:extLst>
              </a:tr>
              <a:tr h="210808">
                <a:tc>
                  <a:txBody>
                    <a:bodyPr/>
                    <a:lstStyle/>
                    <a:p>
                      <a:pPr algn="l" fontAlgn="ctr"/>
                      <a:endParaRPr lang="en-GB" sz="1000" b="1"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00B05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536986503"/>
                  </a:ext>
                </a:extLst>
              </a:tr>
              <a:tr h="210808">
                <a:tc>
                  <a:txBody>
                    <a:bodyPr/>
                    <a:lstStyle/>
                    <a:p>
                      <a:pPr algn="l"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4249023307"/>
                  </a:ext>
                </a:extLst>
              </a:tr>
              <a:tr h="210808">
                <a:tc>
                  <a:txBody>
                    <a:bodyPr/>
                    <a:lstStyle/>
                    <a:p>
                      <a:pPr algn="l"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285799068"/>
                  </a:ext>
                </a:extLst>
              </a:tr>
              <a:tr h="210808">
                <a:tc>
                  <a:txBody>
                    <a:bodyPr/>
                    <a:lstStyle/>
                    <a:p>
                      <a:pPr algn="l" rtl="0" fontAlgn="b"/>
                      <a:endParaRPr lang="en-GB" sz="1000" b="0" i="0" u="none" strike="noStrike" noProof="0" dirty="0">
                        <a:solidFill>
                          <a:srgbClr val="000000"/>
                        </a:solidFill>
                        <a:effectLst/>
                        <a:latin typeface="+mn-lt"/>
                      </a:endParaRP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rtl="0" fontAlgn="b"/>
                      <a:endParaRPr lang="en-GB" sz="1000" b="0" i="0" u="none" strike="noStrike" noProof="0" dirty="0">
                        <a:solidFill>
                          <a:srgbClr val="000000"/>
                        </a:solidFill>
                        <a:effectLst/>
                        <a:latin typeface="+mn-lt"/>
                      </a:endParaRP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rtl="0" fontAlgn="b"/>
                      <a:endParaRPr lang="en-GB" sz="1000" b="0" i="0" u="none" strike="noStrike" noProof="0" dirty="0">
                        <a:solidFill>
                          <a:srgbClr val="000000"/>
                        </a:solidFill>
                        <a:effectLst/>
                        <a:latin typeface="+mn-lt"/>
                      </a:endParaRP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036399802"/>
                  </a:ext>
                </a:extLst>
              </a:tr>
              <a:tr h="210808">
                <a:tc>
                  <a:txBody>
                    <a:bodyPr/>
                    <a:lstStyle/>
                    <a:p>
                      <a:pPr algn="l" fontAlgn="ctr"/>
                      <a:endParaRPr lang="en-GB" sz="1000" b="1"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00B05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321649164"/>
                  </a:ext>
                </a:extLst>
              </a:tr>
              <a:tr h="210808">
                <a:tc>
                  <a:txBody>
                    <a:bodyPr/>
                    <a:lstStyle/>
                    <a:p>
                      <a:pPr algn="l" fontAlgn="ctr"/>
                      <a:endParaRPr lang="en-GB" sz="1000" b="1"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00B05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534085982"/>
                  </a:ext>
                </a:extLst>
              </a:tr>
              <a:tr h="210808">
                <a:tc>
                  <a:txBody>
                    <a:bodyPr/>
                    <a:lstStyle/>
                    <a:p>
                      <a:pPr algn="l" fontAlgn="ctr"/>
                      <a:endParaRPr lang="en-GB" sz="1000" b="1"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00B05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195986193"/>
                  </a:ext>
                </a:extLst>
              </a:tr>
              <a:tr h="210808">
                <a:tc>
                  <a:txBody>
                    <a:bodyPr/>
                    <a:lstStyle/>
                    <a:p>
                      <a:pPr algn="l" fontAlgn="ctr"/>
                      <a:endParaRPr lang="en-GB" sz="1000" b="1"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474411888"/>
                  </a:ext>
                </a:extLst>
              </a:tr>
              <a:tr h="210808">
                <a:tc>
                  <a:txBody>
                    <a:bodyPr/>
                    <a:lstStyle/>
                    <a:p>
                      <a:pPr algn="l" fontAlgn="ctr"/>
                      <a:endParaRPr lang="en-GB" sz="1000" b="1"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517258211"/>
                  </a:ext>
                </a:extLst>
              </a:tr>
              <a:tr h="210808">
                <a:tc>
                  <a:txBody>
                    <a:bodyPr/>
                    <a:lstStyle/>
                    <a:p>
                      <a:pPr algn="l" rtl="0" fontAlgn="b"/>
                      <a:endParaRPr lang="en-GB" sz="1000" b="0" i="0" u="none" strike="noStrike" noProof="0" dirty="0">
                        <a:solidFill>
                          <a:srgbClr val="000000"/>
                        </a:solidFill>
                        <a:effectLst/>
                        <a:latin typeface="+mn-lt"/>
                      </a:endParaRP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rtl="0" fontAlgn="b"/>
                      <a:endParaRPr lang="en-GB" sz="1000" b="0" i="0" u="none" strike="noStrike" noProof="0" dirty="0">
                        <a:solidFill>
                          <a:srgbClr val="000000"/>
                        </a:solidFill>
                        <a:effectLst/>
                        <a:latin typeface="+mn-lt"/>
                      </a:endParaRP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rtl="0" fontAlgn="b"/>
                      <a:endParaRPr lang="en-GB" sz="1000" b="0" i="0" u="none" strike="noStrike" noProof="0" dirty="0">
                        <a:solidFill>
                          <a:srgbClr val="000000"/>
                        </a:solidFill>
                        <a:effectLst/>
                        <a:latin typeface="+mn-lt"/>
                      </a:endParaRP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032132362"/>
                  </a:ext>
                </a:extLst>
              </a:tr>
              <a:tr h="210808">
                <a:tc>
                  <a:txBody>
                    <a:bodyPr/>
                    <a:lstStyle/>
                    <a:p>
                      <a:pPr algn="l" fontAlgn="ctr"/>
                      <a:endParaRPr lang="en-GB" sz="1000" b="1"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00B05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077766233"/>
                  </a:ext>
                </a:extLst>
              </a:tr>
              <a:tr h="210808">
                <a:tc>
                  <a:txBody>
                    <a:bodyPr/>
                    <a:lstStyle/>
                    <a:p>
                      <a:pPr algn="l" fontAlgn="ctr"/>
                      <a:endParaRPr lang="en-GB" sz="1000" b="1"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chemeClr val="tx1"/>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37025386"/>
                  </a:ext>
                </a:extLst>
              </a:tr>
              <a:tr h="210808">
                <a:tc>
                  <a:txBody>
                    <a:bodyPr/>
                    <a:lstStyle/>
                    <a:p>
                      <a:pPr algn="l" fontAlgn="ctr"/>
                      <a:endParaRPr lang="en-GB" sz="1000" b="1"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00B05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155924422"/>
                  </a:ext>
                </a:extLst>
              </a:tr>
              <a:tr h="210808">
                <a:tc>
                  <a:txBody>
                    <a:bodyPr/>
                    <a:lstStyle/>
                    <a:p>
                      <a:pPr algn="l" rtl="0" fontAlgn="b"/>
                      <a:endParaRPr lang="en-GB" sz="1000" b="0" i="0" u="none" strike="noStrike" noProof="0" dirty="0">
                        <a:solidFill>
                          <a:srgbClr val="000000"/>
                        </a:solidFill>
                        <a:effectLst/>
                        <a:latin typeface="+mn-lt"/>
                      </a:endParaRP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00B05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rtl="0" fontAlgn="b"/>
                      <a:endParaRPr lang="en-GB" sz="1000" b="0" i="0" u="none" strike="noStrike" noProof="0" dirty="0">
                        <a:solidFill>
                          <a:srgbClr val="000000"/>
                        </a:solidFill>
                        <a:effectLst/>
                        <a:latin typeface="+mn-lt"/>
                      </a:endParaRP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rtl="0" fontAlgn="b"/>
                      <a:endParaRPr lang="en-GB" sz="1000" b="0" i="0" u="none" strike="noStrike" noProof="0" dirty="0">
                        <a:solidFill>
                          <a:srgbClr val="000000"/>
                        </a:solidFill>
                        <a:effectLst/>
                        <a:latin typeface="+mn-lt"/>
                      </a:endParaRP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703300995"/>
                  </a:ext>
                </a:extLst>
              </a:tr>
              <a:tr h="210808">
                <a:tc>
                  <a:txBody>
                    <a:bodyPr/>
                    <a:lstStyle/>
                    <a:p>
                      <a:pPr algn="l" rtl="0" fontAlgn="b"/>
                      <a:endParaRPr lang="en-GB" sz="1000" b="0" i="0" u="none" strike="noStrike" noProof="0" dirty="0">
                        <a:solidFill>
                          <a:srgbClr val="000000"/>
                        </a:solidFill>
                        <a:effectLst/>
                        <a:latin typeface="+mn-lt"/>
                      </a:endParaRP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00B05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rtl="0" fontAlgn="b"/>
                      <a:endParaRPr lang="en-GB" sz="1000" b="0" i="0" u="none" strike="noStrike" noProof="0" dirty="0">
                        <a:solidFill>
                          <a:srgbClr val="000000"/>
                        </a:solidFill>
                        <a:effectLst/>
                        <a:latin typeface="+mn-lt"/>
                      </a:endParaRP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rtl="0" fontAlgn="b"/>
                      <a:endParaRPr lang="en-GB" sz="1000" b="0" i="0" u="none" strike="noStrike" noProof="0" dirty="0">
                        <a:solidFill>
                          <a:srgbClr val="000000"/>
                        </a:solidFill>
                        <a:effectLst/>
                        <a:latin typeface="+mn-lt"/>
                      </a:endParaRP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115384231"/>
                  </a:ext>
                </a:extLst>
              </a:tr>
              <a:tr h="210808">
                <a:tc>
                  <a:txBody>
                    <a:bodyPr/>
                    <a:lstStyle/>
                    <a:p>
                      <a:pPr algn="l" fontAlgn="ctr"/>
                      <a:endParaRPr lang="en-GB" sz="1000" b="1"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85000"/>
                      </a:schemeClr>
                    </a:solidFill>
                  </a:tcPr>
                </a:tc>
                <a:tc>
                  <a:txBody>
                    <a:bodyPr/>
                    <a:lstStyle/>
                    <a:p>
                      <a:pPr algn="ctr"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ctr"/>
                      <a:endParaRPr lang="en-GB" sz="1000" b="0" i="0" u="none" strike="noStrike" noProof="0" dirty="0">
                        <a:solidFill>
                          <a:srgbClr val="C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fontAlgn="ctr"/>
                      <a:endParaRPr lang="en-GB" sz="1000" b="0" i="0" u="none" strike="noStrike" noProof="0" dirty="0">
                        <a:solidFill>
                          <a:srgbClr val="000000"/>
                        </a:solidFill>
                        <a:effectLst/>
                        <a:latin typeface="+mn-lt"/>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4255153968"/>
                  </a:ext>
                </a:extLst>
              </a:tr>
            </a:tbl>
          </a:graphicData>
        </a:graphic>
      </p:graphicFrame>
    </p:spTree>
    <p:extLst>
      <p:ext uri="{BB962C8B-B14F-4D97-AF65-F5344CB8AC3E}">
        <p14:creationId xmlns:p14="http://schemas.microsoft.com/office/powerpoint/2010/main" val="201653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706C1-3F13-C560-E638-8815896A4B0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5E079B-8243-40A9-A11A-6C1B3EC59C4C}"/>
              </a:ext>
            </a:extLst>
          </p:cNvPr>
          <p:cNvSpPr>
            <a:spLocks noGrp="1"/>
          </p:cNvSpPr>
          <p:nvPr>
            <p:ph type="sldNum" sz="quarter" idx="4"/>
          </p:nvPr>
        </p:nvSpPr>
        <p:spPr/>
        <p:txBody>
          <a:bodyPr/>
          <a:lstStyle/>
          <a:p>
            <a:fld id="{A2A42004-C525-4987-8A98-C51456666E42}" type="slidenum">
              <a:rPr lang="en-GB" noProof="0" smtClean="0"/>
              <a:pPr/>
              <a:t>5</a:t>
            </a:fld>
            <a:endParaRPr lang="en-GB" noProof="0" dirty="0">
              <a:solidFill>
                <a:schemeClr val="bg1">
                  <a:lumMod val="75000"/>
                </a:schemeClr>
              </a:solidFill>
            </a:endParaRPr>
          </a:p>
        </p:txBody>
      </p:sp>
      <p:sp>
        <p:nvSpPr>
          <p:cNvPr id="3" name="TextBox 2">
            <a:extLst>
              <a:ext uri="{FF2B5EF4-FFF2-40B4-BE49-F238E27FC236}">
                <a16:creationId xmlns:a16="http://schemas.microsoft.com/office/drawing/2014/main" id="{ED4233FC-A156-263F-47C7-61D512A5B6FE}"/>
              </a:ext>
            </a:extLst>
          </p:cNvPr>
          <p:cNvSpPr txBox="1"/>
          <p:nvPr/>
        </p:nvSpPr>
        <p:spPr>
          <a:xfrm>
            <a:off x="609600" y="293807"/>
            <a:ext cx="6356684" cy="400110"/>
          </a:xfrm>
          <a:prstGeom prst="rect">
            <a:avLst/>
          </a:prstGeom>
          <a:noFill/>
        </p:spPr>
        <p:txBody>
          <a:bodyPr wrap="square" rtlCol="0">
            <a:spAutoFit/>
          </a:bodyPr>
          <a:lstStyle/>
          <a:p>
            <a:r>
              <a:rPr lang="en-GB" sz="2000" b="1" noProof="0" dirty="0">
                <a:solidFill>
                  <a:schemeClr val="bg1"/>
                </a:solidFill>
              </a:rPr>
              <a:t>Asset 1 (1)</a:t>
            </a:r>
          </a:p>
        </p:txBody>
      </p:sp>
      <p:sp>
        <p:nvSpPr>
          <p:cNvPr id="7" name="Rectangle 6">
            <a:extLst>
              <a:ext uri="{FF2B5EF4-FFF2-40B4-BE49-F238E27FC236}">
                <a16:creationId xmlns:a16="http://schemas.microsoft.com/office/drawing/2014/main" id="{AA197363-13DB-7B8F-3214-BC90CEBAE9F7}"/>
              </a:ext>
            </a:extLst>
          </p:cNvPr>
          <p:cNvSpPr/>
          <p:nvPr/>
        </p:nvSpPr>
        <p:spPr>
          <a:xfrm>
            <a:off x="619125" y="863184"/>
            <a:ext cx="10991850" cy="43088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2" name="TextBox 11">
            <a:extLst>
              <a:ext uri="{FF2B5EF4-FFF2-40B4-BE49-F238E27FC236}">
                <a16:creationId xmlns:a16="http://schemas.microsoft.com/office/drawing/2014/main" id="{BF7254A1-0F71-81DF-5EA2-4746F606BC68}"/>
              </a:ext>
            </a:extLst>
          </p:cNvPr>
          <p:cNvSpPr txBox="1"/>
          <p:nvPr/>
        </p:nvSpPr>
        <p:spPr>
          <a:xfrm>
            <a:off x="6524625" y="264159"/>
            <a:ext cx="5086350" cy="415498"/>
          </a:xfrm>
          <a:prstGeom prst="rect">
            <a:avLst/>
          </a:prstGeom>
          <a:noFill/>
        </p:spPr>
        <p:txBody>
          <a:bodyPr wrap="square" rtlCol="0">
            <a:spAutoFit/>
          </a:bodyPr>
          <a:lstStyle/>
          <a:p>
            <a:r>
              <a:rPr lang="en-GB" sz="1050" i="1" noProof="0" dirty="0">
                <a:solidFill>
                  <a:schemeClr val="bg1"/>
                </a:solidFill>
              </a:rPr>
              <a:t>This page is the main point of </a:t>
            </a:r>
            <a:r>
              <a:rPr lang="en-GB" sz="1050" i="1" noProof="0" dirty="0" err="1">
                <a:solidFill>
                  <a:schemeClr val="bg1"/>
                </a:solidFill>
              </a:rPr>
              <a:t>dicussion</a:t>
            </a:r>
            <a:r>
              <a:rPr lang="en-GB" sz="1050" i="1" noProof="0" dirty="0">
                <a:solidFill>
                  <a:schemeClr val="bg1"/>
                </a:solidFill>
              </a:rPr>
              <a:t> for Asset 1. It details the analysis and the question(s) raised by the LUX Valuation Committee</a:t>
            </a:r>
          </a:p>
        </p:txBody>
      </p:sp>
      <p:graphicFrame>
        <p:nvGraphicFramePr>
          <p:cNvPr id="5" name="Table 4">
            <a:extLst>
              <a:ext uri="{FF2B5EF4-FFF2-40B4-BE49-F238E27FC236}">
                <a16:creationId xmlns:a16="http://schemas.microsoft.com/office/drawing/2014/main" id="{6F0A0826-6374-A102-B805-ED179344FD7F}"/>
              </a:ext>
            </a:extLst>
          </p:cNvPr>
          <p:cNvGraphicFramePr>
            <a:graphicFrameLocks noGrp="1"/>
          </p:cNvGraphicFramePr>
          <p:nvPr>
            <p:extLst>
              <p:ext uri="{D42A27DB-BD31-4B8C-83A1-F6EECF244321}">
                <p14:modId xmlns:p14="http://schemas.microsoft.com/office/powerpoint/2010/main" val="3848576429"/>
              </p:ext>
            </p:extLst>
          </p:nvPr>
        </p:nvGraphicFramePr>
        <p:xfrm>
          <a:off x="885825" y="1056721"/>
          <a:ext cx="10484718" cy="5300336"/>
        </p:xfrm>
        <a:graphic>
          <a:graphicData uri="http://schemas.openxmlformats.org/drawingml/2006/table">
            <a:tbl>
              <a:tblPr firstRow="1" bandRow="1">
                <a:tableStyleId>{5940675A-B579-460E-94D1-54222C63F5DA}</a:tableStyleId>
              </a:tblPr>
              <a:tblGrid>
                <a:gridCol w="2013133">
                  <a:extLst>
                    <a:ext uri="{9D8B030D-6E8A-4147-A177-3AD203B41FA5}">
                      <a16:colId xmlns:a16="http://schemas.microsoft.com/office/drawing/2014/main" val="220030745"/>
                    </a:ext>
                  </a:extLst>
                </a:gridCol>
                <a:gridCol w="1763494">
                  <a:extLst>
                    <a:ext uri="{9D8B030D-6E8A-4147-A177-3AD203B41FA5}">
                      <a16:colId xmlns:a16="http://schemas.microsoft.com/office/drawing/2014/main" val="169692531"/>
                    </a:ext>
                  </a:extLst>
                </a:gridCol>
                <a:gridCol w="261571">
                  <a:extLst>
                    <a:ext uri="{9D8B030D-6E8A-4147-A177-3AD203B41FA5}">
                      <a16:colId xmlns:a16="http://schemas.microsoft.com/office/drawing/2014/main" val="1203204652"/>
                    </a:ext>
                  </a:extLst>
                </a:gridCol>
                <a:gridCol w="1375357">
                  <a:extLst>
                    <a:ext uri="{9D8B030D-6E8A-4147-A177-3AD203B41FA5}">
                      <a16:colId xmlns:a16="http://schemas.microsoft.com/office/drawing/2014/main" val="3489791707"/>
                    </a:ext>
                  </a:extLst>
                </a:gridCol>
                <a:gridCol w="244695">
                  <a:extLst>
                    <a:ext uri="{9D8B030D-6E8A-4147-A177-3AD203B41FA5}">
                      <a16:colId xmlns:a16="http://schemas.microsoft.com/office/drawing/2014/main" val="752583402"/>
                    </a:ext>
                  </a:extLst>
                </a:gridCol>
                <a:gridCol w="2033503">
                  <a:extLst>
                    <a:ext uri="{9D8B030D-6E8A-4147-A177-3AD203B41FA5}">
                      <a16:colId xmlns:a16="http://schemas.microsoft.com/office/drawing/2014/main" val="2540719564"/>
                    </a:ext>
                  </a:extLst>
                </a:gridCol>
                <a:gridCol w="1047062">
                  <a:extLst>
                    <a:ext uri="{9D8B030D-6E8A-4147-A177-3AD203B41FA5}">
                      <a16:colId xmlns:a16="http://schemas.microsoft.com/office/drawing/2014/main" val="1723444128"/>
                    </a:ext>
                  </a:extLst>
                </a:gridCol>
                <a:gridCol w="699557">
                  <a:extLst>
                    <a:ext uri="{9D8B030D-6E8A-4147-A177-3AD203B41FA5}">
                      <a16:colId xmlns:a16="http://schemas.microsoft.com/office/drawing/2014/main" val="4213129142"/>
                    </a:ext>
                  </a:extLst>
                </a:gridCol>
                <a:gridCol w="1046346">
                  <a:extLst>
                    <a:ext uri="{9D8B030D-6E8A-4147-A177-3AD203B41FA5}">
                      <a16:colId xmlns:a16="http://schemas.microsoft.com/office/drawing/2014/main" val="4047454001"/>
                    </a:ext>
                  </a:extLst>
                </a:gridCol>
              </a:tblGrid>
              <a:tr h="1144194">
                <a:tc>
                  <a:txBody>
                    <a:bodyPr/>
                    <a:lstStyle/>
                    <a:p>
                      <a:r>
                        <a:rPr lang="en-GB" sz="1000" b="1" kern="1200" noProof="0" dirty="0">
                          <a:solidFill>
                            <a:schemeClr val="bg1"/>
                          </a:solidFill>
                          <a:latin typeface="+mn-lt"/>
                          <a:ea typeface="+mn-ea"/>
                          <a:cs typeface="+mn-cs"/>
                        </a:rPr>
                        <a:t>Project overview </a:t>
                      </a:r>
                      <a:endParaRPr lang="en-GB" sz="1000" b="1" noProof="0" dirty="0">
                        <a:solidFill>
                          <a:schemeClr val="bg1"/>
                        </a:solidFill>
                        <a:latin typeface="+mn-lt"/>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BF8ECE"/>
                    </a:solidFill>
                  </a:tcPr>
                </a:tc>
                <a:tc gridSpan="8">
                  <a:txBody>
                    <a:bodyPr/>
                    <a:lstStyle/>
                    <a:p>
                      <a:pPr marL="171450" marR="0" lvl="0" indent="-171450" algn="l" defTabSz="914400" rtl="0" eaLnBrk="1" fontAlgn="auto" latinLnBrk="0" hangingPunct="1">
                        <a:lnSpc>
                          <a:spcPct val="100000"/>
                        </a:lnSpc>
                        <a:spcBef>
                          <a:spcPts val="0"/>
                        </a:spcBef>
                        <a:spcAft>
                          <a:spcPts val="0"/>
                        </a:spcAft>
                        <a:buClr>
                          <a:srgbClr val="8A0681"/>
                        </a:buClr>
                        <a:buSzTx/>
                        <a:buFont typeface="Wingdings" panose="05000000000000000000" pitchFamily="2" charset="2"/>
                        <a:buChar char="§"/>
                        <a:tabLst/>
                        <a:defRPr/>
                      </a:pPr>
                      <a:r>
                        <a:rPr lang="en-GB" sz="1000" b="0" i="0" u="none" strike="noStrike" kern="1200" noProof="0" dirty="0">
                          <a:solidFill>
                            <a:srgbClr val="000000"/>
                          </a:solidFill>
                          <a:effectLst/>
                          <a:latin typeface="+mn-lt"/>
                          <a:ea typeface="+mn-ea"/>
                          <a:cs typeface="+mn-cs"/>
                        </a:rPr>
                        <a:t>Explain how the asset was acquired</a:t>
                      </a:r>
                    </a:p>
                    <a:p>
                      <a:pPr marL="171450" marR="0" lvl="0" indent="-171450" algn="l" defTabSz="914400" rtl="0" eaLnBrk="1" fontAlgn="auto" latinLnBrk="0" hangingPunct="1">
                        <a:lnSpc>
                          <a:spcPct val="100000"/>
                        </a:lnSpc>
                        <a:spcBef>
                          <a:spcPts val="0"/>
                        </a:spcBef>
                        <a:spcAft>
                          <a:spcPts val="0"/>
                        </a:spcAft>
                        <a:buClr>
                          <a:srgbClr val="8A0681"/>
                        </a:buClr>
                        <a:buSzTx/>
                        <a:buFont typeface="Wingdings" panose="05000000000000000000" pitchFamily="2" charset="2"/>
                        <a:buChar char="§"/>
                        <a:tabLst/>
                        <a:defRPr/>
                      </a:pPr>
                      <a:r>
                        <a:rPr lang="en-GB" sz="1000" b="0" i="0" u="none" strike="noStrike" kern="1200" noProof="0" dirty="0">
                          <a:solidFill>
                            <a:srgbClr val="000000"/>
                          </a:solidFill>
                          <a:effectLst/>
                          <a:latin typeface="+mn-lt"/>
                          <a:ea typeface="+mn-ea"/>
                          <a:cs typeface="+mn-cs"/>
                        </a:rPr>
                        <a:t>Present the asset briefly</a:t>
                      </a:r>
                    </a:p>
                    <a:p>
                      <a:pPr marL="171450" marR="0" lvl="0" indent="-171450" algn="l" defTabSz="914400" rtl="0" eaLnBrk="1" fontAlgn="auto" latinLnBrk="0" hangingPunct="1">
                        <a:lnSpc>
                          <a:spcPct val="100000"/>
                        </a:lnSpc>
                        <a:spcBef>
                          <a:spcPts val="0"/>
                        </a:spcBef>
                        <a:spcAft>
                          <a:spcPts val="0"/>
                        </a:spcAft>
                        <a:buClr>
                          <a:srgbClr val="8A0681"/>
                        </a:buClr>
                        <a:buSzTx/>
                        <a:buFont typeface="Wingdings" panose="05000000000000000000" pitchFamily="2" charset="2"/>
                        <a:buChar char="§"/>
                        <a:tabLst/>
                        <a:defRPr/>
                      </a:pPr>
                      <a:r>
                        <a:rPr lang="en-GB" sz="1000" b="0" i="0" u="none" strike="noStrike" kern="1200" noProof="0" dirty="0">
                          <a:solidFill>
                            <a:srgbClr val="000000"/>
                          </a:solidFill>
                          <a:effectLst/>
                          <a:latin typeface="+mn-lt"/>
                          <a:ea typeface="+mn-ea"/>
                          <a:cs typeface="+mn-cs"/>
                        </a:rPr>
                        <a:t>Provide key milestones in the asset life</a:t>
                      </a:r>
                    </a:p>
                    <a:p>
                      <a:pPr marL="171450" marR="0" lvl="0" indent="-171450" algn="l" defTabSz="914400" rtl="0" eaLnBrk="1" fontAlgn="auto" latinLnBrk="0" hangingPunct="1">
                        <a:lnSpc>
                          <a:spcPct val="100000"/>
                        </a:lnSpc>
                        <a:spcBef>
                          <a:spcPts val="0"/>
                        </a:spcBef>
                        <a:spcAft>
                          <a:spcPts val="0"/>
                        </a:spcAft>
                        <a:buClr>
                          <a:srgbClr val="8A0681"/>
                        </a:buClr>
                        <a:buSzTx/>
                        <a:buFont typeface="Wingdings" panose="05000000000000000000" pitchFamily="2" charset="2"/>
                        <a:buChar char="§"/>
                        <a:tabLst/>
                        <a:defRPr/>
                      </a:pPr>
                      <a:r>
                        <a:rPr lang="en-GB" sz="1000" b="0" i="0" u="none" strike="noStrike" kern="1200" noProof="0" dirty="0">
                          <a:solidFill>
                            <a:srgbClr val="000000"/>
                          </a:solidFill>
                          <a:effectLst/>
                          <a:latin typeface="+mn-lt"/>
                          <a:ea typeface="+mn-ea"/>
                          <a:cs typeface="+mn-cs"/>
                        </a:rPr>
                        <a:t>Provide latest updates on the asset</a:t>
                      </a:r>
                    </a:p>
                    <a:p>
                      <a:pPr marL="171450" marR="0" lvl="0" indent="-171450" algn="l" defTabSz="914400" rtl="0" eaLnBrk="1" fontAlgn="auto" latinLnBrk="0" hangingPunct="1">
                        <a:lnSpc>
                          <a:spcPct val="100000"/>
                        </a:lnSpc>
                        <a:spcBef>
                          <a:spcPts val="0"/>
                        </a:spcBef>
                        <a:spcAft>
                          <a:spcPts val="0"/>
                        </a:spcAft>
                        <a:buClr>
                          <a:srgbClr val="8A0681"/>
                        </a:buClr>
                        <a:buSzTx/>
                        <a:buFont typeface="Wingdings" panose="05000000000000000000" pitchFamily="2" charset="2"/>
                        <a:buChar char="§"/>
                        <a:tabLst/>
                        <a:defRPr/>
                      </a:pPr>
                      <a:r>
                        <a:rPr lang="en-GB" sz="1000" b="0" i="0" u="none" strike="noStrike" kern="1200" noProof="0" dirty="0">
                          <a:solidFill>
                            <a:srgbClr val="000000"/>
                          </a:solidFill>
                          <a:effectLst/>
                          <a:latin typeface="+mn-lt"/>
                          <a:ea typeface="+mn-ea"/>
                          <a:cs typeface="+mn-cs"/>
                        </a:rPr>
                        <a:t>In case of PE/VC: Calibration at acquisition date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lnL w="3175" cap="flat" cmpd="sng" algn="ctr">
                      <a:solidFill>
                        <a:schemeClr val="tx1"/>
                      </a:solidFill>
                      <a:prstDash val="solid"/>
                      <a:round/>
                      <a:headEnd type="none" w="med" len="med"/>
                      <a:tailEnd type="none" w="med" len="med"/>
                    </a:lnL>
                  </a:tcPr>
                </a:tc>
                <a:tc hMerge="1">
                  <a:txBody>
                    <a:bodyPr/>
                    <a:lstStyle/>
                    <a:p>
                      <a:endParaRPr lang="en-NL"/>
                    </a:p>
                  </a:txBody>
                  <a:tcPr/>
                </a:tc>
                <a:tc hMerge="1">
                  <a:txBody>
                    <a:bodyPr/>
                    <a:lstStyle/>
                    <a:p>
                      <a:endParaRPr lang="en-NL"/>
                    </a:p>
                  </a:txBody>
                  <a:tcPr/>
                </a:tc>
                <a:tc hMerge="1">
                  <a:txBody>
                    <a:bodyPr/>
                    <a:lstStyle/>
                    <a:p>
                      <a:endParaRPr lang="en-GB"/>
                    </a:p>
                  </a:txBody>
                  <a:tcPr>
                    <a:lnL w="3175" cap="flat" cmpd="sng" algn="ctr">
                      <a:solidFill>
                        <a:schemeClr val="tx1"/>
                      </a:solidFill>
                      <a:prstDash val="solid"/>
                      <a:round/>
                      <a:headEnd type="none" w="med" len="med"/>
                      <a:tailEnd type="none" w="med" len="med"/>
                    </a:lnL>
                  </a:tcPr>
                </a:tc>
                <a:tc hMerge="1">
                  <a:txBody>
                    <a:bodyPr/>
                    <a:lstStyle/>
                    <a:p>
                      <a:endParaRPr lang="en-GB"/>
                    </a:p>
                  </a:txBody>
                  <a:tcPr>
                    <a:lnL w="6350" cap="flat" cmpd="sng" algn="ctr">
                      <a:solidFill>
                        <a:schemeClr val="tx1"/>
                      </a:solidFill>
                      <a:prstDash val="solid"/>
                      <a:round/>
                      <a:headEnd type="none" w="med" len="med"/>
                      <a:tailEnd type="none" w="med" len="med"/>
                    </a:lnL>
                  </a:tcPr>
                </a:tc>
                <a:tc hMerge="1">
                  <a:txBody>
                    <a:bodyPr/>
                    <a:lstStyle/>
                    <a:p>
                      <a:endParaRPr lang="en-GB"/>
                    </a:p>
                  </a:txBody>
                  <a:tcPr/>
                </a:tc>
                <a:tc hMerge="1">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0" i="0" u="none" strike="noStrike" kern="1200" dirty="0">
                        <a:solidFill>
                          <a:srgbClr val="000000"/>
                        </a:solidFill>
                        <a:effectLst/>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00590167"/>
                  </a:ext>
                </a:extLst>
              </a:tr>
              <a:tr h="261050">
                <a:tc>
                  <a:txBody>
                    <a:bodyPr/>
                    <a:lstStyle/>
                    <a:p>
                      <a:r>
                        <a:rPr lang="en-GB" sz="1000" b="1" kern="1200" noProof="0" dirty="0">
                          <a:solidFill>
                            <a:schemeClr val="bg1"/>
                          </a:solidFill>
                          <a:latin typeface="+mn-lt"/>
                          <a:ea typeface="+mn-ea"/>
                          <a:cs typeface="+mn-cs"/>
                        </a:rPr>
                        <a:t>Security type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A867BD"/>
                    </a:solidFill>
                  </a:tcPr>
                </a:tc>
                <a:tc>
                  <a:txBody>
                    <a:bodyPr/>
                    <a:lstStyle/>
                    <a:p>
                      <a:r>
                        <a:rPr lang="en-GB" sz="1000" b="0" noProof="0" dirty="0">
                          <a:solidFill>
                            <a:schemeClr val="tx1"/>
                          </a:solidFill>
                          <a:latin typeface="+mn-lt"/>
                        </a:rPr>
                        <a:t>Loan Pools</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kern="1200" noProof="0" dirty="0">
                          <a:solidFill>
                            <a:srgbClr val="8A0681"/>
                          </a:solidFill>
                          <a:latin typeface="+mn-lt"/>
                          <a:ea typeface="+mn-ea"/>
                          <a:cs typeface="+mn-cs"/>
                        </a:rPr>
                        <a:t>Line of business</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kern="1200" noProof="0" dirty="0">
                        <a:solidFill>
                          <a:srgbClr val="0050F6"/>
                        </a:solidFill>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kern="1200" noProof="0" dirty="0">
                        <a:solidFill>
                          <a:srgbClr val="0050F6"/>
                        </a:solidFill>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000" b="0" noProof="0" dirty="0">
                          <a:solidFill>
                            <a:schemeClr val="tx1"/>
                          </a:solidFill>
                          <a:latin typeface="+mn-lt"/>
                        </a:rPr>
                        <a:t>Industrial Loan</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000" b="1" kern="1200" noProof="0" dirty="0">
                          <a:solidFill>
                            <a:srgbClr val="8A0681"/>
                          </a:solidFill>
                          <a:latin typeface="+mn-lt"/>
                          <a:ea typeface="+mn-ea"/>
                          <a:cs typeface="+mn-cs"/>
                        </a:rPr>
                        <a:t>Country</a:t>
                      </a:r>
                      <a:r>
                        <a:rPr lang="en-GB" sz="1000" b="0" noProof="0" dirty="0">
                          <a:solidFill>
                            <a:srgbClr val="8A0681"/>
                          </a:solidFill>
                          <a:latin typeface="+mn-lt"/>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GB" sz="1000" b="0" i="0" u="none" strike="noStrike" kern="1200" noProof="0" dirty="0">
                          <a:solidFill>
                            <a:srgbClr val="000000"/>
                          </a:solidFill>
                          <a:effectLst/>
                          <a:latin typeface="+mn-lt"/>
                          <a:ea typeface="+mn-ea"/>
                          <a:cs typeface="+mn-cs"/>
                        </a:rPr>
                        <a:t>US</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000" b="0" i="0" u="none" strike="noStrike" kern="1200" noProof="0" dirty="0">
                        <a:solidFill>
                          <a:srgbClr val="000000"/>
                        </a:solidFill>
                        <a:effectLst/>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07089437"/>
                  </a:ext>
                </a:extLst>
              </a:tr>
              <a:tr h="261050">
                <a:tc rowSpan="2">
                  <a:txBody>
                    <a:bodyPr/>
                    <a:lstStyle/>
                    <a:p>
                      <a:r>
                        <a:rPr lang="en-GB" sz="1000" b="1" kern="1200" noProof="0" dirty="0">
                          <a:solidFill>
                            <a:schemeClr val="bg1"/>
                          </a:solidFill>
                          <a:latin typeface="+mn-lt"/>
                          <a:ea typeface="+mn-ea"/>
                          <a:cs typeface="+mn-cs"/>
                        </a:rPr>
                        <a:t>Valuation</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BF8ECE"/>
                    </a:solidFill>
                  </a:tcPr>
                </a:tc>
                <a:tc>
                  <a:txBody>
                    <a:bodyPr/>
                    <a:lstStyle/>
                    <a:p>
                      <a:r>
                        <a:rPr lang="en-GB" sz="1000" b="0" noProof="0" dirty="0">
                          <a:solidFill>
                            <a:srgbClr val="8A0681"/>
                          </a:solidFill>
                          <a:latin typeface="+mn-lt"/>
                        </a:rPr>
                        <a:t>Qn-1 MV</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kern="1200" noProof="0" dirty="0">
                          <a:solidFill>
                            <a:srgbClr val="8A0681"/>
                          </a:solidFill>
                          <a:latin typeface="+mn-lt"/>
                          <a:ea typeface="+mn-ea"/>
                          <a:cs typeface="+mn-cs"/>
                        </a:rPr>
                        <a:t>In/Out Flows</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kern="1200" noProof="0" dirty="0">
                        <a:solidFill>
                          <a:srgbClr val="0050F6"/>
                        </a:solidFill>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kern="1200" noProof="0" dirty="0">
                        <a:solidFill>
                          <a:srgbClr val="0050F6"/>
                        </a:solidFill>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000" b="0" noProof="0" dirty="0">
                          <a:solidFill>
                            <a:srgbClr val="8A0681"/>
                          </a:solidFill>
                          <a:latin typeface="+mn-lt"/>
                        </a:rPr>
                        <a:t>Qn MV</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r>
                        <a:rPr lang="en-GB" sz="1000" b="0" noProof="0" dirty="0">
                          <a:solidFill>
                            <a:srgbClr val="8A0681"/>
                          </a:solidFill>
                          <a:latin typeface="+mn-lt"/>
                        </a:rPr>
                        <a:t>Variance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000" b="0" i="0" u="none" strike="noStrike" kern="1200" noProof="0" dirty="0">
                        <a:solidFill>
                          <a:srgbClr val="000000"/>
                        </a:solidFill>
                        <a:effectLst/>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000" b="0" noProof="0" dirty="0">
                        <a:solidFill>
                          <a:schemeClr val="tx1"/>
                        </a:solidFill>
                        <a:latin typeface="CalibreBd"/>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3375573"/>
                  </a:ext>
                </a:extLst>
              </a:tr>
              <a:tr h="261050">
                <a:tc vMerge="1">
                  <a:txBody>
                    <a:bodyPr/>
                    <a:lstStyle/>
                    <a:p>
                      <a:endParaRPr lang="en-GB" sz="1000" b="1" kern="1200" noProof="0" dirty="0">
                        <a:solidFill>
                          <a:srgbClr val="0050F6"/>
                        </a:solidFill>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1000" b="0" noProof="0" dirty="0">
                          <a:solidFill>
                            <a:schemeClr val="tx1"/>
                          </a:solidFill>
                          <a:latin typeface="+mn-lt"/>
                        </a:rPr>
                        <a:t>10 000 000 $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kern="1200" noProof="0" dirty="0">
                          <a:solidFill>
                            <a:schemeClr val="tx1"/>
                          </a:solidFill>
                          <a:latin typeface="+mn-lt"/>
                          <a:ea typeface="+mn-ea"/>
                          <a:cs typeface="+mn-cs"/>
                        </a:rPr>
                        <a:t>- 500 000 $ (</a:t>
                      </a:r>
                      <a:r>
                        <a:rPr lang="en-GB" sz="1000" b="1" kern="1200" noProof="0" dirty="0" err="1">
                          <a:solidFill>
                            <a:schemeClr val="tx1"/>
                          </a:solidFill>
                          <a:latin typeface="+mn-lt"/>
                          <a:ea typeface="+mn-ea"/>
                          <a:cs typeface="+mn-cs"/>
                        </a:rPr>
                        <a:t>distr</a:t>
                      </a:r>
                      <a:r>
                        <a:rPr lang="en-GB" sz="1000" b="1" kern="1200" noProof="0" dirty="0">
                          <a:solidFill>
                            <a:schemeClr val="tx1"/>
                          </a:solidFill>
                          <a:latin typeface="+mn-lt"/>
                          <a:ea typeface="+mn-ea"/>
                          <a:cs typeface="+mn-cs"/>
                        </a:rPr>
                        <a:t>)</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kern="1200" noProof="0" dirty="0">
                        <a:solidFill>
                          <a:srgbClr val="0050F6"/>
                        </a:solidFill>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kern="1200" noProof="0" dirty="0">
                        <a:solidFill>
                          <a:srgbClr val="0050F6"/>
                        </a:solidFill>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000" b="0" noProof="0" dirty="0">
                          <a:solidFill>
                            <a:schemeClr val="tx1"/>
                          </a:solidFill>
                          <a:latin typeface="+mn-lt"/>
                        </a:rPr>
                        <a:t>12 000 000 $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r>
                        <a:rPr lang="en-GB" sz="1000" b="0" noProof="0" dirty="0">
                          <a:solidFill>
                            <a:schemeClr val="tx1"/>
                          </a:solidFill>
                          <a:latin typeface="+mn-lt"/>
                        </a:rPr>
                        <a:t>26,32%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000" b="0" i="0" u="none" strike="noStrike" kern="1200" noProof="0" dirty="0">
                        <a:solidFill>
                          <a:srgbClr val="000000"/>
                        </a:solidFill>
                        <a:effectLst/>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000" b="0" noProof="0" dirty="0">
                        <a:solidFill>
                          <a:schemeClr val="tx1"/>
                        </a:solidFill>
                        <a:latin typeface="CalibreBd"/>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40990448"/>
                  </a:ext>
                </a:extLst>
              </a:tr>
              <a:tr h="0">
                <a:tc gridSpan="9">
                  <a:txBody>
                    <a:bodyPr/>
                    <a:lstStyle/>
                    <a:p>
                      <a:endParaRPr lang="en-GB" sz="200" b="1" kern="1200" noProof="0" dirty="0">
                        <a:solidFill>
                          <a:srgbClr val="156082"/>
                        </a:solidFill>
                        <a:latin typeface="+mn-lt"/>
                        <a:ea typeface="+mn-ea"/>
                        <a:cs typeface="+mn-cs"/>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sz="1000" b="0" noProof="0" dirty="0">
                        <a:solidFill>
                          <a:schemeClr val="tx1"/>
                        </a:solidFill>
                        <a:latin typeface="CalibreBd"/>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kern="1200" noProof="0" dirty="0">
                        <a:solidFill>
                          <a:srgbClr val="0050F6"/>
                        </a:solidFill>
                        <a:latin typeface="CalibreBd"/>
                        <a:ea typeface="+mn-ea"/>
                        <a:cs typeface="+mn-cs"/>
                      </a:endParaRPr>
                    </a:p>
                  </a:txBody>
                  <a:tcPr anchor="ct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NL"/>
                    </a:p>
                  </a:txBody>
                  <a:tcPr/>
                </a:tc>
                <a:tc hMerge="1">
                  <a:txBody>
                    <a:bodyPr/>
                    <a:lstStyle/>
                    <a:p>
                      <a:endParaRPr lang="en-NL"/>
                    </a:p>
                  </a:txBody>
                  <a:tcPr/>
                </a:tc>
                <a:tc hMerge="1">
                  <a:txBody>
                    <a:bodyPr/>
                    <a:lstStyle/>
                    <a:p>
                      <a:endParaRPr lang="en-US" sz="1000" b="0" noProof="0" dirty="0">
                        <a:solidFill>
                          <a:schemeClr val="tx1"/>
                        </a:solidFill>
                        <a:latin typeface="CalibreBd"/>
                      </a:endParaRPr>
                    </a:p>
                  </a:txBody>
                  <a:tcPr anchor="ct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000" b="0" noProof="0" dirty="0">
                        <a:solidFill>
                          <a:schemeClr val="tx1"/>
                        </a:solidFill>
                        <a:latin typeface="CalibreBd"/>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NL"/>
                    </a:p>
                  </a:txBody>
                  <a:tcPr/>
                </a:tc>
                <a:tc hMerge="1">
                  <a:txBody>
                    <a:bodyPr/>
                    <a:lstStyle/>
                    <a:p>
                      <a:endParaRPr lang="en-GB" sz="1000" b="1" kern="1200" noProof="0" dirty="0">
                        <a:solidFill>
                          <a:srgbClr val="0050F6"/>
                        </a:solidFill>
                        <a:latin typeface="CalibreBd"/>
                        <a:ea typeface="+mn-ea"/>
                        <a:cs typeface="+mn-cs"/>
                      </a:endParaRPr>
                    </a:p>
                  </a:txBody>
                  <a:tcPr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8262411"/>
                  </a:ext>
                </a:extLst>
              </a:tr>
              <a:tr h="261050">
                <a:tc rowSpan="5">
                  <a:txBody>
                    <a:bodyPr/>
                    <a:lstStyle/>
                    <a:p>
                      <a:r>
                        <a:rPr lang="en-GB" sz="1000" b="1" kern="1200" noProof="0" dirty="0">
                          <a:solidFill>
                            <a:schemeClr val="bg1"/>
                          </a:solidFill>
                          <a:latin typeface="+mn-lt"/>
                          <a:ea typeface="+mn-ea"/>
                          <a:cs typeface="+mn-cs"/>
                        </a:rPr>
                        <a:t>Analysis</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8A0681"/>
                    </a:solidFill>
                  </a:tcPr>
                </a:tc>
                <a:tc gridSpan="2">
                  <a:txBody>
                    <a:bodyPr/>
                    <a:lstStyle/>
                    <a:p>
                      <a:r>
                        <a:rPr lang="en-GB" sz="1000" b="0" noProof="0" dirty="0">
                          <a:solidFill>
                            <a:schemeClr val="tx1"/>
                          </a:solidFill>
                          <a:latin typeface="+mn-lt"/>
                        </a:rPr>
                        <a:t>Valuation Model Consistency</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kern="1200" noProof="0" dirty="0">
                          <a:solidFill>
                            <a:srgbClr val="0050F6"/>
                          </a:solidFill>
                          <a:latin typeface="CalibreBd"/>
                          <a:ea typeface="+mn-ea"/>
                          <a:cs typeface="+mn-cs"/>
                        </a:rPr>
                        <a:t>Unchanged: DCF</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5">
                  <a:txBody>
                    <a:bodyPr/>
                    <a:lstStyle/>
                    <a:p>
                      <a:r>
                        <a:rPr lang="en-GB" sz="1000" b="0" kern="1200" noProof="0" dirty="0">
                          <a:solidFill>
                            <a:schemeClr val="tx1"/>
                          </a:solidFill>
                          <a:latin typeface="+mn-lt"/>
                          <a:ea typeface="+mn-ea"/>
                          <a:cs typeface="+mn-cs"/>
                        </a:rPr>
                        <a:t>Unchanged: DCF. If market-based: Peer group is stable.  Provide info on </a:t>
                      </a:r>
                      <a:r>
                        <a:rPr lang="en-GB" sz="1000" b="0" kern="1200" noProof="0" dirty="0" err="1">
                          <a:solidFill>
                            <a:schemeClr val="tx1"/>
                          </a:solidFill>
                          <a:latin typeface="+mn-lt"/>
                          <a:ea typeface="+mn-ea"/>
                          <a:cs typeface="+mn-cs"/>
                        </a:rPr>
                        <a:t>backtesting</a:t>
                      </a:r>
                      <a:r>
                        <a:rPr lang="en-GB" sz="1000" b="0" kern="1200" noProof="0" dirty="0">
                          <a:solidFill>
                            <a:schemeClr val="tx1"/>
                          </a:solidFill>
                          <a:latin typeface="+mn-lt"/>
                          <a:ea typeface="+mn-ea"/>
                          <a:cs typeface="+mn-cs"/>
                        </a:rPr>
                        <a:t> if applicable</a:t>
                      </a:r>
                      <a:endParaRPr lang="en-GB" b="0" noProof="0" dirty="0">
                        <a:solidFill>
                          <a:schemeClr val="tx1"/>
                        </a:solidFill>
                        <a:latin typeface="+mn-lt"/>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NL"/>
                    </a:p>
                  </a:txBody>
                  <a:tcPr/>
                </a:tc>
                <a:tc hMerge="1">
                  <a:txBody>
                    <a:bodyPr/>
                    <a:lstStyle/>
                    <a:p>
                      <a:endParaRPr lang="en-US" sz="1000" b="0" noProof="0" dirty="0">
                        <a:solidFill>
                          <a:schemeClr val="tx1"/>
                        </a:solidFill>
                        <a:latin typeface="CalibreBd"/>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000" b="0" noProof="0" dirty="0">
                        <a:solidFill>
                          <a:schemeClr val="tx1"/>
                        </a:solidFill>
                        <a:latin typeface="CalibreBd"/>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NL"/>
                    </a:p>
                  </a:txBody>
                  <a:tcPr/>
                </a:tc>
                <a:tc>
                  <a:txBody>
                    <a:bodyPr/>
                    <a:lstStyle/>
                    <a:p>
                      <a:r>
                        <a:rPr lang="en-GB" sz="1000" b="1" noProof="0" dirty="0">
                          <a:solidFill>
                            <a:srgbClr val="8A0681"/>
                          </a:solidFill>
                          <a:latin typeface="+mn-lt"/>
                        </a:rPr>
                        <a:t>OK</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38155073"/>
                  </a:ext>
                </a:extLst>
              </a:tr>
              <a:tr h="261050">
                <a:tc vMerge="1">
                  <a:txBody>
                    <a:bodyPr/>
                    <a:lstStyle/>
                    <a:p>
                      <a:endParaRPr lang="en-GB" sz="1000" b="1" kern="1200" noProof="0" dirty="0">
                        <a:solidFill>
                          <a:srgbClr val="0050F6"/>
                        </a:solidFill>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r>
                        <a:rPr lang="en-GB" sz="1000" b="0" noProof="0" dirty="0">
                          <a:solidFill>
                            <a:schemeClr val="tx1"/>
                          </a:solidFill>
                          <a:latin typeface="+mn-lt"/>
                        </a:rPr>
                        <a:t>Valuation Model Accuracy</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kern="1200" noProof="0" dirty="0">
                          <a:solidFill>
                            <a:srgbClr val="0050F6"/>
                          </a:solidFill>
                          <a:latin typeface="CalibreBd"/>
                          <a:ea typeface="+mn-ea"/>
                          <a:cs typeface="+mn-cs"/>
                        </a:rPr>
                        <a:t>The DCF methodology and assumptions has been reviewed on XX/XX/XX</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5">
                  <a:txBody>
                    <a:bodyPr/>
                    <a:lstStyle/>
                    <a:p>
                      <a:r>
                        <a:rPr lang="en-GB" sz="1000" b="0" kern="1200" noProof="0" dirty="0">
                          <a:solidFill>
                            <a:schemeClr val="tx1"/>
                          </a:solidFill>
                          <a:latin typeface="+mn-lt"/>
                          <a:ea typeface="+mn-ea"/>
                          <a:cs typeface="+mn-cs"/>
                        </a:rPr>
                        <a:t>The DCF methodology and assumptions has been reviewed on XX/XX/XX</a:t>
                      </a:r>
                      <a:endParaRPr lang="en-GB" b="0" noProof="0" dirty="0">
                        <a:solidFill>
                          <a:schemeClr val="tx1"/>
                        </a:solidFill>
                        <a:latin typeface="+mn-lt"/>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NL"/>
                    </a:p>
                  </a:txBody>
                  <a:tcPr/>
                </a:tc>
                <a:tc hMerge="1">
                  <a:txBody>
                    <a:bodyPr/>
                    <a:lstStyle/>
                    <a:p>
                      <a:endParaRPr lang="en-NL"/>
                    </a:p>
                  </a:txBody>
                  <a:tcPr/>
                </a:tc>
                <a:tc hMerge="1">
                  <a:txBody>
                    <a:bodyPr/>
                    <a:lstStyle/>
                    <a:p>
                      <a:endParaRPr lang="en-NL"/>
                    </a:p>
                  </a:txBody>
                  <a:tcPr/>
                </a:tc>
                <a:tc hMerge="1">
                  <a:txBody>
                    <a:bodyPr/>
                    <a:lstStyle/>
                    <a:p>
                      <a:endParaRPr lang="en-NL"/>
                    </a:p>
                  </a:txBody>
                  <a:tcPr/>
                </a:tc>
                <a:tc>
                  <a:txBody>
                    <a:bodyPr/>
                    <a:lstStyle/>
                    <a:p>
                      <a:r>
                        <a:rPr lang="en-GB" sz="1000" b="1" noProof="0" dirty="0">
                          <a:solidFill>
                            <a:srgbClr val="8A0681"/>
                          </a:solidFill>
                          <a:latin typeface="+mn-lt"/>
                        </a:rPr>
                        <a:t>OK</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6303577"/>
                  </a:ext>
                </a:extLst>
              </a:tr>
              <a:tr h="377232">
                <a:tc vMerge="1">
                  <a:txBody>
                    <a:bodyPr/>
                    <a:lstStyle/>
                    <a:p>
                      <a:endParaRPr lang="en-GB" sz="1000" b="1" kern="1200" noProof="0" dirty="0">
                        <a:solidFill>
                          <a:srgbClr val="0050F6"/>
                        </a:solidFill>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noProof="0" dirty="0">
                          <a:solidFill>
                            <a:schemeClr val="tx1"/>
                          </a:solidFill>
                          <a:effectLst/>
                          <a:latin typeface="+mn-lt"/>
                        </a:rPr>
                        <a:t>Trigger 1 : Valuation tolerance threshold (≥xx%)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kern="1200" noProof="0" dirty="0">
                        <a:solidFill>
                          <a:srgbClr val="0050F6"/>
                        </a:solidFill>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5">
                  <a:txBody>
                    <a:bodyPr/>
                    <a:lstStyle/>
                    <a:p>
                      <a:pPr marL="0" algn="l" defTabSz="914400" rtl="0" eaLnBrk="1" latinLnBrk="0" hangingPunct="1"/>
                      <a:r>
                        <a:rPr lang="en-GB" sz="1000" b="0" kern="1200" noProof="0" dirty="0">
                          <a:solidFill>
                            <a:schemeClr val="tx1"/>
                          </a:solidFill>
                          <a:latin typeface="+mn-lt"/>
                          <a:ea typeface="+mn-ea"/>
                          <a:cs typeface="+mn-cs"/>
                        </a:rPr>
                        <a:t>The variance 23,32% is considered material as it is above the defined threshold of xx%</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NL"/>
                    </a:p>
                  </a:txBody>
                  <a:tcPr/>
                </a:tc>
                <a:tc hMerge="1">
                  <a:txBody>
                    <a:bodyPr/>
                    <a:lstStyle/>
                    <a:p>
                      <a:endParaRPr lang="en-NL"/>
                    </a:p>
                  </a:txBody>
                  <a:tcPr/>
                </a:tc>
                <a:tc hMerge="1">
                  <a:txBody>
                    <a:bodyPr/>
                    <a:lstStyle/>
                    <a:p>
                      <a:endParaRPr lang="en-NL"/>
                    </a:p>
                  </a:txBody>
                  <a:tcPr/>
                </a:tc>
                <a:tc hMerge="1">
                  <a:txBody>
                    <a:bodyPr/>
                    <a:lstStyle/>
                    <a:p>
                      <a:endParaRPr lang="en-NL"/>
                    </a:p>
                  </a:txBody>
                  <a:tcPr/>
                </a:tc>
                <a:tc>
                  <a:txBody>
                    <a:bodyPr/>
                    <a:lstStyle/>
                    <a:p>
                      <a:r>
                        <a:rPr lang="en-GB" sz="1000" b="1" noProof="0" dirty="0">
                          <a:solidFill>
                            <a:srgbClr val="8A0681"/>
                          </a:solidFill>
                          <a:latin typeface="+mn-lt"/>
                        </a:rPr>
                        <a:t>Material</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25606300"/>
                  </a:ext>
                </a:extLst>
              </a:tr>
              <a:tr h="377232">
                <a:tc vMerge="1">
                  <a:txBody>
                    <a:bodyPr/>
                    <a:lstStyle/>
                    <a:p>
                      <a:endParaRPr lang="en-GB" sz="1000" b="1" kern="1200" noProof="0" dirty="0">
                        <a:solidFill>
                          <a:srgbClr val="0050F6"/>
                        </a:solidFill>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noProof="0" dirty="0">
                          <a:solidFill>
                            <a:schemeClr val="tx1"/>
                          </a:solidFill>
                          <a:effectLst/>
                          <a:latin typeface="+mn-lt"/>
                        </a:rPr>
                        <a:t>Trigger 2: ABS materiality threshold (EUR </a:t>
                      </a:r>
                      <a:r>
                        <a:rPr lang="en-GB" sz="1000" b="0" i="0" u="none" strike="noStrike" noProof="0" dirty="0" err="1">
                          <a:solidFill>
                            <a:schemeClr val="tx1"/>
                          </a:solidFill>
                          <a:effectLst/>
                          <a:latin typeface="+mn-lt"/>
                        </a:rPr>
                        <a:t>xxM</a:t>
                      </a:r>
                      <a:r>
                        <a:rPr lang="en-GB" sz="1000" b="0" i="0" u="none" strike="noStrike" noProof="0" dirty="0">
                          <a:solidFill>
                            <a:schemeClr val="tx1"/>
                          </a:solidFill>
                          <a:effectLst/>
                          <a:latin typeface="+mn-lt"/>
                        </a:rPr>
                        <a:t>)</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kern="1200" noProof="0" dirty="0">
                        <a:solidFill>
                          <a:srgbClr val="0050F6"/>
                        </a:solidFill>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5">
                  <a:txBody>
                    <a:bodyPr/>
                    <a:lstStyle/>
                    <a:p>
                      <a:pPr marL="0" algn="l" defTabSz="914400" rtl="0" eaLnBrk="1" latinLnBrk="0" hangingPunct="1"/>
                      <a:r>
                        <a:rPr lang="en-GB" sz="1000" b="0" kern="1200" noProof="0" dirty="0">
                          <a:solidFill>
                            <a:schemeClr val="tx1"/>
                          </a:solidFill>
                          <a:latin typeface="+mn-lt"/>
                          <a:ea typeface="+mn-ea"/>
                          <a:cs typeface="+mn-cs"/>
                        </a:rPr>
                        <a:t>The absolute change is not considered material as below threshold</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NL"/>
                    </a:p>
                  </a:txBody>
                  <a:tcPr/>
                </a:tc>
                <a:tc hMerge="1">
                  <a:txBody>
                    <a:bodyPr/>
                    <a:lstStyle/>
                    <a:p>
                      <a:endParaRPr lang="en-NL"/>
                    </a:p>
                  </a:txBody>
                  <a:tcPr/>
                </a:tc>
                <a:tc hMerge="1">
                  <a:txBody>
                    <a:bodyPr/>
                    <a:lstStyle/>
                    <a:p>
                      <a:endParaRPr lang="en-NL"/>
                    </a:p>
                  </a:txBody>
                  <a:tcPr/>
                </a:tc>
                <a:tc hMerge="1">
                  <a:txBody>
                    <a:bodyPr/>
                    <a:lstStyle/>
                    <a:p>
                      <a:endParaRPr lang="en-NL"/>
                    </a:p>
                  </a:txBody>
                  <a:tcPr/>
                </a:tc>
                <a:tc>
                  <a:txBody>
                    <a:bodyPr/>
                    <a:lstStyle/>
                    <a:p>
                      <a:r>
                        <a:rPr lang="en-GB" sz="1000" b="1" noProof="0" dirty="0">
                          <a:solidFill>
                            <a:srgbClr val="8A0681"/>
                          </a:solidFill>
                          <a:latin typeface="+mn-lt"/>
                        </a:rPr>
                        <a:t>Not material</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69124731"/>
                  </a:ext>
                </a:extLst>
              </a:tr>
              <a:tr h="377232">
                <a:tc vMerge="1">
                  <a:txBody>
                    <a:bodyPr/>
                    <a:lstStyle/>
                    <a:p>
                      <a:endParaRPr lang="en-GB" sz="1000" b="1" kern="1200" noProof="0" dirty="0">
                        <a:solidFill>
                          <a:srgbClr val="0050F6"/>
                        </a:solidFill>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noProof="0" dirty="0">
                          <a:solidFill>
                            <a:schemeClr val="tx1"/>
                          </a:solidFill>
                          <a:effectLst/>
                          <a:latin typeface="+mn-lt"/>
                        </a:rPr>
                        <a:t>Trigger 3: Luxembourg funds allocation  (≥xx%)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kern="1200" noProof="0" dirty="0">
                        <a:solidFill>
                          <a:srgbClr val="0050F6"/>
                        </a:solidFill>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5">
                  <a:txBody>
                    <a:bodyPr/>
                    <a:lstStyle/>
                    <a:p>
                      <a:pPr marL="0" algn="l" defTabSz="914400" rtl="0" eaLnBrk="1" latinLnBrk="0" hangingPunct="1"/>
                      <a:r>
                        <a:rPr lang="en-GB" sz="1000" b="0" kern="1200" noProof="0" dirty="0">
                          <a:solidFill>
                            <a:schemeClr val="tx1"/>
                          </a:solidFill>
                          <a:latin typeface="+mn-lt"/>
                          <a:ea typeface="+mn-ea"/>
                          <a:cs typeface="+mn-cs"/>
                        </a:rPr>
                        <a:t>The asset only represents 5% of the total Fund, which is slightly above the threshold</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NL"/>
                    </a:p>
                  </a:txBody>
                  <a:tcPr/>
                </a:tc>
                <a:tc hMerge="1">
                  <a:txBody>
                    <a:bodyPr/>
                    <a:lstStyle/>
                    <a:p>
                      <a:endParaRPr lang="en-NL"/>
                    </a:p>
                  </a:txBody>
                  <a:tcPr/>
                </a:tc>
                <a:tc hMerge="1">
                  <a:txBody>
                    <a:bodyPr/>
                    <a:lstStyle/>
                    <a:p>
                      <a:endParaRPr lang="en-NL"/>
                    </a:p>
                  </a:txBody>
                  <a:tcPr/>
                </a:tc>
                <a:tc hMerge="1">
                  <a:txBody>
                    <a:bodyPr/>
                    <a:lstStyle/>
                    <a:p>
                      <a:endParaRPr lang="en-NL"/>
                    </a:p>
                  </a:txBody>
                  <a:tcPr/>
                </a:tc>
                <a:tc>
                  <a:txBody>
                    <a:bodyPr/>
                    <a:lstStyle/>
                    <a:p>
                      <a:r>
                        <a:rPr lang="en-GB" sz="1000" b="1" noProof="0" dirty="0">
                          <a:solidFill>
                            <a:srgbClr val="8A0681"/>
                          </a:solidFill>
                          <a:latin typeface="+mn-lt"/>
                        </a:rPr>
                        <a:t>Material</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70520093"/>
                  </a:ext>
                </a:extLst>
              </a:tr>
              <a:tr h="0">
                <a:tc gridSpan="9">
                  <a:txBody>
                    <a:bodyPr/>
                    <a:lstStyle/>
                    <a:p>
                      <a:endParaRPr lang="en-GB" sz="200" b="1" kern="1200" noProof="0" dirty="0">
                        <a:solidFill>
                          <a:srgbClr val="156082"/>
                        </a:solidFill>
                        <a:latin typeface="+mn-lt"/>
                        <a:ea typeface="+mn-ea"/>
                        <a:cs typeface="+mn-cs"/>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sz="1000" b="0" noProof="0" dirty="0">
                        <a:solidFill>
                          <a:schemeClr val="tx1"/>
                        </a:solidFill>
                        <a:latin typeface="CalibreBd"/>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NL"/>
                    </a:p>
                  </a:txBody>
                  <a:tcPr/>
                </a:tc>
                <a:tc hMerge="1">
                  <a:txBody>
                    <a:bodyPr/>
                    <a:lstStyle/>
                    <a:p>
                      <a:pPr marL="0" algn="l" defTabSz="914400" rtl="0" eaLnBrk="1" latinLnBrk="0" hangingPunct="1"/>
                      <a:endParaRPr lang="en-NL" sz="1000" b="1" kern="1200" dirty="0">
                        <a:solidFill>
                          <a:srgbClr val="0050F6"/>
                        </a:solidFill>
                        <a:latin typeface="CalibreBd"/>
                        <a:ea typeface="+mn-ea"/>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NL"/>
                    </a:p>
                  </a:txBody>
                  <a:tcPr/>
                </a:tc>
                <a:tc hMerge="1">
                  <a:txBody>
                    <a:bodyPr/>
                    <a:lstStyle/>
                    <a:p>
                      <a:endParaRPr lang="en-NL"/>
                    </a:p>
                  </a:txBody>
                  <a:tcPr/>
                </a:tc>
                <a:tc hMerge="1">
                  <a:txBody>
                    <a:bodyPr/>
                    <a:lstStyle/>
                    <a:p>
                      <a:endParaRPr lang="en-NL"/>
                    </a:p>
                  </a:txBody>
                  <a:tcPr/>
                </a:tc>
                <a:tc hMerge="1">
                  <a:txBody>
                    <a:bodyPr/>
                    <a:lstStyle/>
                    <a:p>
                      <a:endParaRPr lang="en-NL"/>
                    </a:p>
                  </a:txBody>
                  <a:tcPr/>
                </a:tc>
                <a:tc hMerge="1">
                  <a:txBody>
                    <a:bodyPr/>
                    <a:lstStyle/>
                    <a:p>
                      <a:endParaRPr lang="en-GB" sz="1000" b="0" noProof="0" dirty="0">
                        <a:solidFill>
                          <a:schemeClr val="tx1"/>
                        </a:solidFill>
                        <a:latin typeface="CalibreBd"/>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10411146"/>
                  </a:ext>
                </a:extLst>
              </a:tr>
              <a:tr h="1283142">
                <a:tc>
                  <a:txBody>
                    <a:bodyPr/>
                    <a:lstStyle/>
                    <a:p>
                      <a:r>
                        <a:rPr lang="en-GB" sz="1000" b="1" kern="1200" noProof="0" dirty="0">
                          <a:solidFill>
                            <a:schemeClr val="bg1"/>
                          </a:solidFill>
                          <a:latin typeface="+mn-lt"/>
                          <a:ea typeface="+mn-ea"/>
                          <a:cs typeface="+mn-cs"/>
                        </a:rPr>
                        <a:t>LUX Valuation </a:t>
                      </a:r>
                      <a:br>
                        <a:rPr lang="en-GB" sz="1000" b="1" kern="1200" noProof="0" dirty="0">
                          <a:solidFill>
                            <a:schemeClr val="bg1"/>
                          </a:solidFill>
                          <a:latin typeface="+mn-lt"/>
                          <a:ea typeface="+mn-ea"/>
                          <a:cs typeface="+mn-cs"/>
                        </a:rPr>
                      </a:br>
                      <a:r>
                        <a:rPr lang="en-GB" sz="1000" b="1" kern="1200" noProof="0" dirty="0">
                          <a:solidFill>
                            <a:schemeClr val="bg1"/>
                          </a:solidFill>
                          <a:latin typeface="+mn-lt"/>
                          <a:ea typeface="+mn-ea"/>
                          <a:cs typeface="+mn-cs"/>
                        </a:rPr>
                        <a:t>Committee question</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64045D"/>
                    </a:solidFill>
                  </a:tcPr>
                </a:tc>
                <a:tc gridSpan="2">
                  <a:txBody>
                    <a:bodyPr/>
                    <a:lstStyle/>
                    <a:p>
                      <a:r>
                        <a:rPr lang="en-GB" sz="1000" b="0" noProof="0" dirty="0">
                          <a:solidFill>
                            <a:schemeClr val="tx1"/>
                          </a:solidFill>
                          <a:latin typeface="+mn-lt"/>
                        </a:rPr>
                        <a:t>What triggers the increase in valuation ? What justifies the change in the discount rate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NL"/>
                    </a:p>
                  </a:txBody>
                  <a:tcPr/>
                </a:tc>
                <a:tc>
                  <a:txBody>
                    <a:bodyPr/>
                    <a:lstStyle/>
                    <a:p>
                      <a:pPr marL="0" algn="l" defTabSz="914400" rtl="0" eaLnBrk="1" latinLnBrk="0" hangingPunct="1"/>
                      <a:r>
                        <a:rPr lang="en-GB" sz="1000" b="1" kern="1200" noProof="0" dirty="0">
                          <a:solidFill>
                            <a:srgbClr val="8A0681"/>
                          </a:solidFill>
                          <a:latin typeface="+mn-lt"/>
                          <a:ea typeface="+mn-ea"/>
                          <a:cs typeface="+mn-cs"/>
                        </a:rPr>
                        <a:t>Conclusion</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gridSpan="5">
                  <a:txBody>
                    <a:bodyPr/>
                    <a:lstStyle/>
                    <a:p>
                      <a:pPr marL="0" algn="l" defTabSz="914400" rtl="0" eaLnBrk="1" latinLnBrk="0" hangingPunct="1"/>
                      <a:r>
                        <a:rPr lang="en-GB" sz="1000" b="0" kern="1200" noProof="0" dirty="0">
                          <a:solidFill>
                            <a:schemeClr val="tx1"/>
                          </a:solidFill>
                          <a:latin typeface="+mn-lt"/>
                          <a:ea typeface="+mn-ea"/>
                          <a:cs typeface="+mn-cs"/>
                        </a:rPr>
                        <a:t>The discount rate has been changed because of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NL"/>
                    </a:p>
                  </a:txBody>
                  <a:tcPr/>
                </a:tc>
                <a:tc hMerge="1">
                  <a:txBody>
                    <a:bodyPr/>
                    <a:lstStyle/>
                    <a:p>
                      <a:endParaRPr lang="en-NL"/>
                    </a:p>
                  </a:txBody>
                  <a:tcPr/>
                </a:tc>
                <a:tc hMerge="1">
                  <a:txBody>
                    <a:bodyPr/>
                    <a:lstStyle/>
                    <a:p>
                      <a:endParaRPr lang="en-NL"/>
                    </a:p>
                  </a:txBody>
                  <a:tcPr/>
                </a:tc>
                <a:tc hMerge="1">
                  <a:txBody>
                    <a:bodyPr/>
                    <a:lstStyle/>
                    <a:p>
                      <a:endParaRPr lang="en-GB" sz="1000" b="0" noProof="0" dirty="0">
                        <a:solidFill>
                          <a:schemeClr val="tx1"/>
                        </a:solidFill>
                        <a:latin typeface="CalibreBd"/>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35666056"/>
                  </a:ext>
                </a:extLst>
              </a:tr>
            </a:tbl>
          </a:graphicData>
        </a:graphic>
      </p:graphicFrame>
    </p:spTree>
    <p:extLst>
      <p:ext uri="{BB962C8B-B14F-4D97-AF65-F5344CB8AC3E}">
        <p14:creationId xmlns:p14="http://schemas.microsoft.com/office/powerpoint/2010/main" val="808989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B52DA-99C5-7396-C1A5-A5BDC79E234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AC8CC4-87D2-D42F-937D-A8E7F9EC3CB7}"/>
              </a:ext>
            </a:extLst>
          </p:cNvPr>
          <p:cNvSpPr>
            <a:spLocks noGrp="1"/>
          </p:cNvSpPr>
          <p:nvPr>
            <p:ph type="sldNum" sz="quarter" idx="4"/>
          </p:nvPr>
        </p:nvSpPr>
        <p:spPr/>
        <p:txBody>
          <a:bodyPr/>
          <a:lstStyle/>
          <a:p>
            <a:fld id="{A2A42004-C525-4987-8A98-C51456666E42}" type="slidenum">
              <a:rPr lang="en-GB" noProof="0" smtClean="0"/>
              <a:pPr/>
              <a:t>6</a:t>
            </a:fld>
            <a:endParaRPr lang="en-GB" noProof="0" dirty="0">
              <a:solidFill>
                <a:schemeClr val="bg1">
                  <a:lumMod val="75000"/>
                </a:schemeClr>
              </a:solidFill>
            </a:endParaRPr>
          </a:p>
        </p:txBody>
      </p:sp>
      <p:sp>
        <p:nvSpPr>
          <p:cNvPr id="3" name="TextBox 2">
            <a:extLst>
              <a:ext uri="{FF2B5EF4-FFF2-40B4-BE49-F238E27FC236}">
                <a16:creationId xmlns:a16="http://schemas.microsoft.com/office/drawing/2014/main" id="{8C7EFA9E-5FAD-415B-D089-C8D584BA767B}"/>
              </a:ext>
            </a:extLst>
          </p:cNvPr>
          <p:cNvSpPr txBox="1"/>
          <p:nvPr/>
        </p:nvSpPr>
        <p:spPr>
          <a:xfrm>
            <a:off x="609600" y="293807"/>
            <a:ext cx="6356684" cy="400110"/>
          </a:xfrm>
          <a:prstGeom prst="rect">
            <a:avLst/>
          </a:prstGeom>
          <a:noFill/>
        </p:spPr>
        <p:txBody>
          <a:bodyPr wrap="square" rtlCol="0">
            <a:spAutoFit/>
          </a:bodyPr>
          <a:lstStyle/>
          <a:p>
            <a:r>
              <a:rPr lang="en-GB" sz="2000" b="1" noProof="0" dirty="0">
                <a:solidFill>
                  <a:schemeClr val="bg1"/>
                </a:solidFill>
              </a:rPr>
              <a:t>Asset 1 (2)</a:t>
            </a:r>
          </a:p>
        </p:txBody>
      </p:sp>
      <p:sp>
        <p:nvSpPr>
          <p:cNvPr id="7" name="Rectangle 6">
            <a:extLst>
              <a:ext uri="{FF2B5EF4-FFF2-40B4-BE49-F238E27FC236}">
                <a16:creationId xmlns:a16="http://schemas.microsoft.com/office/drawing/2014/main" id="{1089D8D5-187F-DC27-E949-A5FBAD9D6430}"/>
              </a:ext>
            </a:extLst>
          </p:cNvPr>
          <p:cNvSpPr/>
          <p:nvPr/>
        </p:nvSpPr>
        <p:spPr>
          <a:xfrm>
            <a:off x="619125" y="863184"/>
            <a:ext cx="10991850" cy="43088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2" name="TextBox 11">
            <a:extLst>
              <a:ext uri="{FF2B5EF4-FFF2-40B4-BE49-F238E27FC236}">
                <a16:creationId xmlns:a16="http://schemas.microsoft.com/office/drawing/2014/main" id="{32A7DF89-6D8A-77B2-7E43-067634D7BEAC}"/>
              </a:ext>
            </a:extLst>
          </p:cNvPr>
          <p:cNvSpPr txBox="1"/>
          <p:nvPr/>
        </p:nvSpPr>
        <p:spPr>
          <a:xfrm>
            <a:off x="6096000" y="292734"/>
            <a:ext cx="5514975" cy="415498"/>
          </a:xfrm>
          <a:prstGeom prst="rect">
            <a:avLst/>
          </a:prstGeom>
          <a:noFill/>
        </p:spPr>
        <p:txBody>
          <a:bodyPr wrap="square" rtlCol="0">
            <a:spAutoFit/>
          </a:bodyPr>
          <a:lstStyle/>
          <a:p>
            <a:r>
              <a:rPr lang="en-GB" sz="1050" i="1" noProof="0" dirty="0">
                <a:solidFill>
                  <a:schemeClr val="bg1"/>
                </a:solidFill>
              </a:rPr>
              <a:t>This page provides all additional information that can be used to provide context to the Asset 1 (milestones, </a:t>
            </a:r>
            <a:r>
              <a:rPr lang="en-GB" sz="1050" i="1" noProof="0" dirty="0" err="1">
                <a:solidFill>
                  <a:schemeClr val="bg1"/>
                </a:solidFill>
              </a:rPr>
              <a:t>backtesting</a:t>
            </a:r>
            <a:r>
              <a:rPr lang="en-GB" sz="1050" i="1" noProof="0" dirty="0">
                <a:solidFill>
                  <a:schemeClr val="bg1"/>
                </a:solidFill>
              </a:rPr>
              <a:t>, operational cash flows, etc)</a:t>
            </a:r>
          </a:p>
        </p:txBody>
      </p:sp>
      <p:graphicFrame>
        <p:nvGraphicFramePr>
          <p:cNvPr id="5" name="Table 4">
            <a:extLst>
              <a:ext uri="{FF2B5EF4-FFF2-40B4-BE49-F238E27FC236}">
                <a16:creationId xmlns:a16="http://schemas.microsoft.com/office/drawing/2014/main" id="{4DED4B64-640D-EAE6-9D35-734EFBE189C0}"/>
              </a:ext>
            </a:extLst>
          </p:cNvPr>
          <p:cNvGraphicFramePr>
            <a:graphicFrameLocks noGrp="1"/>
          </p:cNvGraphicFramePr>
          <p:nvPr>
            <p:extLst>
              <p:ext uri="{D42A27DB-BD31-4B8C-83A1-F6EECF244321}">
                <p14:modId xmlns:p14="http://schemas.microsoft.com/office/powerpoint/2010/main" val="3724466486"/>
              </p:ext>
            </p:extLst>
          </p:nvPr>
        </p:nvGraphicFramePr>
        <p:xfrm>
          <a:off x="1000126" y="1196548"/>
          <a:ext cx="10258424" cy="872663"/>
        </p:xfrm>
        <a:graphic>
          <a:graphicData uri="http://schemas.openxmlformats.org/drawingml/2006/table">
            <a:tbl>
              <a:tblPr firstRow="1" bandRow="1">
                <a:tableStyleId>{5940675A-B579-460E-94D1-54222C63F5DA}</a:tableStyleId>
              </a:tblPr>
              <a:tblGrid>
                <a:gridCol w="1969684">
                  <a:extLst>
                    <a:ext uri="{9D8B030D-6E8A-4147-A177-3AD203B41FA5}">
                      <a16:colId xmlns:a16="http://schemas.microsoft.com/office/drawing/2014/main" val="220030745"/>
                    </a:ext>
                  </a:extLst>
                </a:gridCol>
                <a:gridCol w="8288740">
                  <a:extLst>
                    <a:ext uri="{9D8B030D-6E8A-4147-A177-3AD203B41FA5}">
                      <a16:colId xmlns:a16="http://schemas.microsoft.com/office/drawing/2014/main" val="169692531"/>
                    </a:ext>
                  </a:extLst>
                </a:gridCol>
              </a:tblGrid>
              <a:tr h="872663">
                <a:tc>
                  <a:txBody>
                    <a:bodyPr/>
                    <a:lstStyle/>
                    <a:p>
                      <a:pPr algn="ctr"/>
                      <a:r>
                        <a:rPr lang="en-GB" sz="1000" b="1" kern="1200" noProof="0" dirty="0">
                          <a:solidFill>
                            <a:schemeClr val="bg1"/>
                          </a:solidFill>
                          <a:latin typeface="+mn-lt"/>
                          <a:ea typeface="+mn-ea"/>
                          <a:cs typeface="+mn-cs"/>
                        </a:rPr>
                        <a:t>Valuation Key </a:t>
                      </a:r>
                      <a:br>
                        <a:rPr lang="en-GB" sz="1000" b="1" kern="1200" noProof="0" dirty="0">
                          <a:solidFill>
                            <a:schemeClr val="bg1"/>
                          </a:solidFill>
                          <a:latin typeface="+mn-lt"/>
                          <a:ea typeface="+mn-ea"/>
                          <a:cs typeface="+mn-cs"/>
                        </a:rPr>
                      </a:br>
                      <a:r>
                        <a:rPr lang="en-GB" sz="1000" b="1" kern="1200" noProof="0" dirty="0">
                          <a:solidFill>
                            <a:schemeClr val="bg1"/>
                          </a:solidFill>
                          <a:latin typeface="+mn-lt"/>
                          <a:ea typeface="+mn-ea"/>
                          <a:cs typeface="+mn-cs"/>
                        </a:rPr>
                        <a:t>Indicators</a:t>
                      </a:r>
                      <a:endParaRPr lang="en-GB" sz="1000" b="1" noProof="0" dirty="0">
                        <a:solidFill>
                          <a:schemeClr val="bg1"/>
                        </a:solidFill>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A0681"/>
                    </a:solidFill>
                  </a:tcPr>
                </a:tc>
                <a:tc>
                  <a:txBody>
                    <a:bodyPr/>
                    <a:lstStyle/>
                    <a:p>
                      <a:pPr marL="171450" marR="0" lvl="0" indent="-171450" algn="l" defTabSz="914400" rtl="0" eaLnBrk="1" fontAlgn="auto" latinLnBrk="0" hangingPunct="1">
                        <a:lnSpc>
                          <a:spcPct val="100000"/>
                        </a:lnSpc>
                        <a:spcBef>
                          <a:spcPts val="0"/>
                        </a:spcBef>
                        <a:spcAft>
                          <a:spcPts val="0"/>
                        </a:spcAft>
                        <a:buClr>
                          <a:srgbClr val="8A0681"/>
                        </a:buClr>
                        <a:buSzTx/>
                        <a:buFont typeface="Wingdings" panose="05000000000000000000" pitchFamily="2" charset="2"/>
                        <a:buChar char="§"/>
                        <a:tabLst/>
                        <a:defRPr/>
                      </a:pPr>
                      <a:r>
                        <a:rPr lang="en-GB" sz="1000" b="0" i="0" u="none" strike="noStrike" kern="1200" noProof="0" dirty="0">
                          <a:solidFill>
                            <a:srgbClr val="000000"/>
                          </a:solidFill>
                          <a:effectLst/>
                          <a:latin typeface="+mn-lt"/>
                          <a:ea typeface="+mn-ea"/>
                          <a:cs typeface="+mn-cs"/>
                        </a:rPr>
                        <a:t>EBITDA</a:t>
                      </a:r>
                    </a:p>
                    <a:p>
                      <a:pPr marL="171450" marR="0" lvl="0" indent="-171450" algn="l" defTabSz="914400" rtl="0" eaLnBrk="1" fontAlgn="auto" latinLnBrk="0" hangingPunct="1">
                        <a:lnSpc>
                          <a:spcPct val="100000"/>
                        </a:lnSpc>
                        <a:spcBef>
                          <a:spcPts val="0"/>
                        </a:spcBef>
                        <a:spcAft>
                          <a:spcPts val="0"/>
                        </a:spcAft>
                        <a:buClr>
                          <a:srgbClr val="8A0681"/>
                        </a:buClr>
                        <a:buSzTx/>
                        <a:buFont typeface="Wingdings" panose="05000000000000000000" pitchFamily="2" charset="2"/>
                        <a:buChar char="§"/>
                        <a:tabLst/>
                        <a:defRPr/>
                      </a:pPr>
                      <a:r>
                        <a:rPr lang="en-GB" sz="1000" b="0" i="0" u="none" strike="noStrike" kern="1200" noProof="0" dirty="0">
                          <a:solidFill>
                            <a:srgbClr val="000000"/>
                          </a:solidFill>
                          <a:effectLst/>
                          <a:latin typeface="+mn-lt"/>
                          <a:ea typeface="+mn-ea"/>
                          <a:cs typeface="+mn-cs"/>
                        </a:rPr>
                        <a:t>Sales</a:t>
                      </a:r>
                    </a:p>
                    <a:p>
                      <a:pPr marL="171450" marR="0" lvl="0" indent="-171450" algn="l" defTabSz="914400" rtl="0" eaLnBrk="1" fontAlgn="auto" latinLnBrk="0" hangingPunct="1">
                        <a:lnSpc>
                          <a:spcPct val="100000"/>
                        </a:lnSpc>
                        <a:spcBef>
                          <a:spcPts val="0"/>
                        </a:spcBef>
                        <a:spcAft>
                          <a:spcPts val="0"/>
                        </a:spcAft>
                        <a:buClr>
                          <a:srgbClr val="8A0681"/>
                        </a:buClr>
                        <a:buSzTx/>
                        <a:buFont typeface="Wingdings" panose="05000000000000000000" pitchFamily="2" charset="2"/>
                        <a:buChar char="§"/>
                        <a:tabLst/>
                        <a:defRPr/>
                      </a:pPr>
                      <a:r>
                        <a:rPr lang="en-GB" sz="1000" b="0" i="0" u="none" strike="noStrike" kern="1200" noProof="0" dirty="0">
                          <a:solidFill>
                            <a:srgbClr val="000000"/>
                          </a:solidFill>
                          <a:effectLst/>
                          <a:latin typeface="+mn-lt"/>
                          <a:ea typeface="+mn-ea"/>
                          <a:cs typeface="+mn-cs"/>
                        </a:rPr>
                        <a:t>Liquidity</a:t>
                      </a:r>
                    </a:p>
                    <a:p>
                      <a:pPr marL="171450" marR="0" lvl="0" indent="-171450" algn="l" defTabSz="914400" rtl="0" eaLnBrk="1" fontAlgn="auto" latinLnBrk="0" hangingPunct="1">
                        <a:lnSpc>
                          <a:spcPct val="100000"/>
                        </a:lnSpc>
                        <a:spcBef>
                          <a:spcPts val="0"/>
                        </a:spcBef>
                        <a:spcAft>
                          <a:spcPts val="0"/>
                        </a:spcAft>
                        <a:buClr>
                          <a:srgbClr val="8A0681"/>
                        </a:buClr>
                        <a:buSzTx/>
                        <a:buFont typeface="Wingdings" panose="05000000000000000000" pitchFamily="2" charset="2"/>
                        <a:buChar char="§"/>
                        <a:tabLst/>
                        <a:defRPr/>
                      </a:pPr>
                      <a:r>
                        <a:rPr lang="en-GB" sz="1000" b="0" i="0" u="none" strike="noStrike" kern="1200" noProof="0" dirty="0">
                          <a:solidFill>
                            <a:srgbClr val="000000"/>
                          </a:solidFill>
                          <a:effectLst/>
                          <a:latin typeface="+mn-lt"/>
                          <a:ea typeface="+mn-ea"/>
                          <a:cs typeface="+mn-cs"/>
                        </a:rPr>
                        <a:t>etc</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200590167"/>
                  </a:ext>
                </a:extLst>
              </a:tr>
            </a:tbl>
          </a:graphicData>
        </a:graphic>
      </p:graphicFrame>
      <p:graphicFrame>
        <p:nvGraphicFramePr>
          <p:cNvPr id="6" name="Chart 5">
            <a:extLst>
              <a:ext uri="{FF2B5EF4-FFF2-40B4-BE49-F238E27FC236}">
                <a16:creationId xmlns:a16="http://schemas.microsoft.com/office/drawing/2014/main" id="{A6F794AA-0996-978E-0971-272909F573DC}"/>
              </a:ext>
            </a:extLst>
          </p:cNvPr>
          <p:cNvGraphicFramePr/>
          <p:nvPr>
            <p:extLst>
              <p:ext uri="{D42A27DB-BD31-4B8C-83A1-F6EECF244321}">
                <p14:modId xmlns:p14="http://schemas.microsoft.com/office/powerpoint/2010/main" val="2788830813"/>
              </p:ext>
            </p:extLst>
          </p:nvPr>
        </p:nvGraphicFramePr>
        <p:xfrm>
          <a:off x="6334125" y="2548873"/>
          <a:ext cx="4637150" cy="29105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98F95358-227C-1C3A-FEBC-4292E29BECA8}"/>
              </a:ext>
            </a:extLst>
          </p:cNvPr>
          <p:cNvGraphicFramePr/>
          <p:nvPr>
            <p:extLst>
              <p:ext uri="{D42A27DB-BD31-4B8C-83A1-F6EECF244321}">
                <p14:modId xmlns:p14="http://schemas.microsoft.com/office/powerpoint/2010/main" val="4142155317"/>
              </p:ext>
            </p:extLst>
          </p:nvPr>
        </p:nvGraphicFramePr>
        <p:xfrm>
          <a:off x="1156336" y="2544727"/>
          <a:ext cx="4637150" cy="29105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61668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F401057-94EC-44E4-5D6E-3F4C12711582}"/>
              </a:ext>
            </a:extLst>
          </p:cNvPr>
          <p:cNvSpPr>
            <a:spLocks noGrp="1"/>
          </p:cNvSpPr>
          <p:nvPr>
            <p:ph type="sldNum" sz="quarter" idx="4"/>
          </p:nvPr>
        </p:nvSpPr>
        <p:spPr/>
        <p:txBody>
          <a:bodyPr/>
          <a:lstStyle/>
          <a:p>
            <a:fld id="{A2A42004-C525-4987-8A98-C51456666E42}" type="slidenum">
              <a:rPr lang="en-GB" noProof="0" smtClean="0"/>
              <a:pPr/>
              <a:t>7</a:t>
            </a:fld>
            <a:endParaRPr lang="en-GB" noProof="0" dirty="0">
              <a:solidFill>
                <a:schemeClr val="bg1">
                  <a:lumMod val="75000"/>
                </a:schemeClr>
              </a:solidFill>
            </a:endParaRPr>
          </a:p>
        </p:txBody>
      </p:sp>
      <p:sp>
        <p:nvSpPr>
          <p:cNvPr id="4" name="TextBox 3">
            <a:extLst>
              <a:ext uri="{FF2B5EF4-FFF2-40B4-BE49-F238E27FC236}">
                <a16:creationId xmlns:a16="http://schemas.microsoft.com/office/drawing/2014/main" id="{15E7C852-53D9-F035-494F-5D3D8B7D80FC}"/>
              </a:ext>
            </a:extLst>
          </p:cNvPr>
          <p:cNvSpPr txBox="1"/>
          <p:nvPr/>
        </p:nvSpPr>
        <p:spPr>
          <a:xfrm>
            <a:off x="964741" y="2485759"/>
            <a:ext cx="4613100" cy="415498"/>
          </a:xfrm>
          <a:prstGeom prst="rect">
            <a:avLst/>
          </a:prstGeom>
          <a:noFill/>
        </p:spPr>
        <p:txBody>
          <a:bodyPr wrap="square" rtlCol="0">
            <a:spAutoFit/>
          </a:bodyPr>
          <a:lstStyle/>
          <a:p>
            <a:r>
              <a:rPr lang="en-GB" sz="1050" noProof="0" dirty="0">
                <a:solidFill>
                  <a:schemeClr val="tx1">
                    <a:lumMod val="75000"/>
                    <a:lumOff val="25000"/>
                  </a:schemeClr>
                </a:solidFill>
              </a:rPr>
              <a:t>Annex 1</a:t>
            </a:r>
          </a:p>
          <a:p>
            <a:r>
              <a:rPr lang="en-GB" sz="1050" noProof="0" dirty="0">
                <a:solidFill>
                  <a:schemeClr val="tx1">
                    <a:lumMod val="75000"/>
                    <a:lumOff val="25000"/>
                  </a:schemeClr>
                </a:solidFill>
              </a:rPr>
              <a:t>Annex 2</a:t>
            </a:r>
            <a:endParaRPr lang="en-GB" sz="1200" noProof="0" dirty="0">
              <a:solidFill>
                <a:schemeClr val="tx1">
                  <a:lumMod val="75000"/>
                  <a:lumOff val="25000"/>
                </a:schemeClr>
              </a:solidFill>
            </a:endParaRPr>
          </a:p>
        </p:txBody>
      </p:sp>
      <p:sp>
        <p:nvSpPr>
          <p:cNvPr id="5" name="TextBox 4">
            <a:extLst>
              <a:ext uri="{FF2B5EF4-FFF2-40B4-BE49-F238E27FC236}">
                <a16:creationId xmlns:a16="http://schemas.microsoft.com/office/drawing/2014/main" id="{C81D7860-F111-28D1-DB9A-F1B2CAB78F40}"/>
              </a:ext>
            </a:extLst>
          </p:cNvPr>
          <p:cNvSpPr txBox="1"/>
          <p:nvPr/>
        </p:nvSpPr>
        <p:spPr>
          <a:xfrm>
            <a:off x="964740" y="1206629"/>
            <a:ext cx="3525357" cy="461665"/>
          </a:xfrm>
          <a:prstGeom prst="rect">
            <a:avLst/>
          </a:prstGeom>
          <a:noFill/>
        </p:spPr>
        <p:txBody>
          <a:bodyPr wrap="square" rtlCol="0">
            <a:spAutoFit/>
          </a:bodyPr>
          <a:lstStyle/>
          <a:p>
            <a:r>
              <a:rPr lang="en-GB" sz="2400" b="1" noProof="0" dirty="0">
                <a:solidFill>
                  <a:srgbClr val="8A0681"/>
                </a:solidFill>
                <a:latin typeface="Montserrat" panose="00000500000000000000" pitchFamily="2" charset="0"/>
              </a:rPr>
              <a:t>Annexes</a:t>
            </a:r>
          </a:p>
        </p:txBody>
      </p:sp>
      <p:cxnSp>
        <p:nvCxnSpPr>
          <p:cNvPr id="6" name="Straight Connector 5">
            <a:extLst>
              <a:ext uri="{FF2B5EF4-FFF2-40B4-BE49-F238E27FC236}">
                <a16:creationId xmlns:a16="http://schemas.microsoft.com/office/drawing/2014/main" id="{8C9153E4-EA63-1607-9F1F-69FA74D9375B}"/>
              </a:ext>
            </a:extLst>
          </p:cNvPr>
          <p:cNvCxnSpPr>
            <a:cxnSpLocks/>
          </p:cNvCxnSpPr>
          <p:nvPr/>
        </p:nvCxnSpPr>
        <p:spPr>
          <a:xfrm flipH="1">
            <a:off x="1042720" y="1796908"/>
            <a:ext cx="2497315" cy="0"/>
          </a:xfrm>
          <a:prstGeom prst="line">
            <a:avLst/>
          </a:prstGeom>
          <a:ln>
            <a:solidFill>
              <a:srgbClr val="8A068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437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2F4843F-FBC7-C7B0-F0E5-05BCFB267A8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40430" r="22656"/>
          <a:stretch>
            <a:fillRect/>
          </a:stretch>
        </p:blipFill>
        <p:spPr>
          <a:xfrm>
            <a:off x="4422531" y="0"/>
            <a:ext cx="3798278" cy="6857999"/>
          </a:xfrm>
          <a:prstGeom prst="rect">
            <a:avLst/>
          </a:prstGeom>
        </p:spPr>
      </p:pic>
      <p:sp>
        <p:nvSpPr>
          <p:cNvPr id="2" name="Slide Number Placeholder 1">
            <a:extLst>
              <a:ext uri="{FF2B5EF4-FFF2-40B4-BE49-F238E27FC236}">
                <a16:creationId xmlns:a16="http://schemas.microsoft.com/office/drawing/2014/main" id="{62812219-B758-B951-38AB-4F52A129A3B6}"/>
              </a:ext>
            </a:extLst>
          </p:cNvPr>
          <p:cNvSpPr>
            <a:spLocks noGrp="1"/>
          </p:cNvSpPr>
          <p:nvPr>
            <p:ph type="sldNum" sz="quarter" idx="4"/>
          </p:nvPr>
        </p:nvSpPr>
        <p:spPr/>
        <p:txBody>
          <a:bodyPr/>
          <a:lstStyle/>
          <a:p>
            <a:fld id="{A2A42004-C525-4987-8A98-C51456666E42}" type="slidenum">
              <a:rPr lang="en-GB" noProof="0" smtClean="0"/>
              <a:pPr/>
              <a:t>8</a:t>
            </a:fld>
            <a:endParaRPr lang="en-GB" noProof="0" dirty="0">
              <a:solidFill>
                <a:schemeClr val="bg1">
                  <a:lumMod val="75000"/>
                </a:schemeClr>
              </a:solidFill>
            </a:endParaRPr>
          </a:p>
        </p:txBody>
      </p:sp>
      <p:sp>
        <p:nvSpPr>
          <p:cNvPr id="3" name="TextBox 2">
            <a:extLst>
              <a:ext uri="{FF2B5EF4-FFF2-40B4-BE49-F238E27FC236}">
                <a16:creationId xmlns:a16="http://schemas.microsoft.com/office/drawing/2014/main" id="{6C7A00A4-7749-6DC0-0BF4-2447748249DB}"/>
              </a:ext>
            </a:extLst>
          </p:cNvPr>
          <p:cNvSpPr txBox="1"/>
          <p:nvPr/>
        </p:nvSpPr>
        <p:spPr>
          <a:xfrm>
            <a:off x="946640" y="1980840"/>
            <a:ext cx="2755900" cy="3303148"/>
          </a:xfrm>
          <a:prstGeom prst="rect">
            <a:avLst/>
          </a:prstGeom>
          <a:noFill/>
        </p:spPr>
        <p:txBody>
          <a:bodyPr wrap="square">
            <a:spAutoFit/>
          </a:bodyPr>
          <a:lstStyle/>
          <a:p>
            <a:pPr>
              <a:lnSpc>
                <a:spcPct val="107000"/>
              </a:lnSpc>
              <a:spcBef>
                <a:spcPts val="1200"/>
              </a:spcBef>
              <a:spcAft>
                <a:spcPts val="800"/>
              </a:spcAft>
              <a:buNone/>
            </a:pPr>
            <a:r>
              <a:rPr lang="en-GB" sz="2400" b="1" kern="100" noProof="0" dirty="0">
                <a:solidFill>
                  <a:schemeClr val="bg1"/>
                </a:solidFill>
                <a:effectLst/>
                <a:latin typeface="Montserrat" panose="00000500000000000000" pitchFamily="2" charset="0"/>
                <a:ea typeface="MingLiU" panose="020B0604030504040204" pitchFamily="49" charset="-120"/>
                <a:cs typeface="Times New Roman" panose="02020603050405020304" pitchFamily="18" charset="0"/>
              </a:rPr>
              <a:t>About LPEA</a:t>
            </a:r>
          </a:p>
          <a:p>
            <a:pPr>
              <a:lnSpc>
                <a:spcPct val="107000"/>
              </a:lnSpc>
              <a:spcBef>
                <a:spcPts val="1200"/>
              </a:spcBef>
              <a:spcAft>
                <a:spcPts val="800"/>
              </a:spcAft>
              <a:buNone/>
            </a:pPr>
            <a:endParaRPr lang="en-GB" sz="2400" b="1" kern="100" noProof="0" dirty="0">
              <a:solidFill>
                <a:schemeClr val="bg1"/>
              </a:solidFill>
              <a:effectLst/>
              <a:latin typeface="Playfair Display" panose="00000500000000000000" pitchFamily="2" charset="0"/>
              <a:ea typeface="MingLiU" panose="020B0604030504040204" pitchFamily="49" charset="-120"/>
              <a:cs typeface="Times New Roman" panose="02020603050405020304" pitchFamily="18" charset="0"/>
            </a:endParaRPr>
          </a:p>
          <a:p>
            <a:pPr>
              <a:lnSpc>
                <a:spcPct val="107000"/>
              </a:lnSpc>
              <a:spcAft>
                <a:spcPts val="800"/>
              </a:spcAft>
              <a:buNone/>
            </a:pPr>
            <a:r>
              <a:rPr lang="en-GB" sz="1400" kern="100" noProof="0" dirty="0">
                <a:solidFill>
                  <a:schemeClr val="bg1"/>
                </a:solidFill>
                <a:effectLst/>
                <a:latin typeface="Montserrat" panose="00000500000000000000" pitchFamily="2" charset="0"/>
                <a:ea typeface="Montserrat" panose="00000500000000000000" pitchFamily="2" charset="0"/>
                <a:cs typeface="Times New Roman" panose="02020603050405020304" pitchFamily="18" charset="0"/>
              </a:rPr>
              <a:t>The Luxembourg Private Equity and Venture Capital Association (“</a:t>
            </a:r>
            <a:r>
              <a:rPr lang="en-GB" sz="1400" b="1" kern="100" noProof="0" dirty="0">
                <a:solidFill>
                  <a:schemeClr val="bg1"/>
                </a:solidFill>
                <a:effectLst/>
                <a:latin typeface="Montserrat" panose="00000500000000000000" pitchFamily="2" charset="0"/>
                <a:ea typeface="Montserrat" panose="00000500000000000000" pitchFamily="2" charset="0"/>
                <a:cs typeface="Times New Roman" panose="02020603050405020304" pitchFamily="18" charset="0"/>
              </a:rPr>
              <a:t>LPEA</a:t>
            </a:r>
            <a:r>
              <a:rPr lang="en-GB" sz="1400" kern="100" noProof="0" dirty="0">
                <a:solidFill>
                  <a:schemeClr val="bg1"/>
                </a:solidFill>
                <a:effectLst/>
                <a:latin typeface="Montserrat" panose="00000500000000000000" pitchFamily="2" charset="0"/>
                <a:ea typeface="Montserrat" panose="00000500000000000000" pitchFamily="2" charset="0"/>
                <a:cs typeface="Times New Roman" panose="02020603050405020304" pitchFamily="18" charset="0"/>
              </a:rPr>
              <a:t>”) aims at promoting and defending the interests of investors and professionals principally active in the field of Private Equity (“PE”) and Venture Capital (“VC”).</a:t>
            </a:r>
          </a:p>
        </p:txBody>
      </p:sp>
      <p:sp>
        <p:nvSpPr>
          <p:cNvPr id="5" name="TextBox 4">
            <a:extLst>
              <a:ext uri="{FF2B5EF4-FFF2-40B4-BE49-F238E27FC236}">
                <a16:creationId xmlns:a16="http://schemas.microsoft.com/office/drawing/2014/main" id="{7FB724D4-610C-75DC-97BB-AAB62793F4A7}"/>
              </a:ext>
            </a:extLst>
          </p:cNvPr>
          <p:cNvSpPr txBox="1"/>
          <p:nvPr/>
        </p:nvSpPr>
        <p:spPr>
          <a:xfrm>
            <a:off x="8740776" y="1980840"/>
            <a:ext cx="2955924" cy="3728713"/>
          </a:xfrm>
          <a:prstGeom prst="rect">
            <a:avLst/>
          </a:prstGeom>
          <a:noFill/>
        </p:spPr>
        <p:txBody>
          <a:bodyPr wrap="square">
            <a:spAutoFit/>
          </a:bodyPr>
          <a:lstStyle/>
          <a:p>
            <a:pPr>
              <a:lnSpc>
                <a:spcPct val="107000"/>
              </a:lnSpc>
              <a:spcAft>
                <a:spcPts val="800"/>
              </a:spcAft>
              <a:buNone/>
            </a:pPr>
            <a:r>
              <a:rPr lang="en-GB" sz="1100" kern="100" noProof="0" dirty="0">
                <a:latin typeface="Montserrat" panose="00000500000000000000" pitchFamily="2" charset="0"/>
                <a:ea typeface="Montserrat" panose="00000500000000000000" pitchFamily="2" charset="0"/>
                <a:cs typeface="Times New Roman" panose="02020603050405020304" pitchFamily="18" charset="0"/>
              </a:rPr>
              <a:t>The Association is the trusted and relevant representative body of PE and VC practitioners with a presence in Luxembourg.</a:t>
            </a:r>
          </a:p>
          <a:p>
            <a:pPr>
              <a:lnSpc>
                <a:spcPct val="107000"/>
              </a:lnSpc>
              <a:spcAft>
                <a:spcPts val="800"/>
              </a:spcAft>
              <a:buNone/>
            </a:pPr>
            <a:r>
              <a:rPr lang="en-GB" sz="1100" kern="100" noProof="0" dirty="0">
                <a:latin typeface="Montserrat" panose="00000500000000000000" pitchFamily="2" charset="0"/>
                <a:ea typeface="Montserrat" panose="00000500000000000000" pitchFamily="2" charset="0"/>
                <a:cs typeface="Times New Roman" panose="02020603050405020304" pitchFamily="18" charset="0"/>
              </a:rPr>
              <a:t>Created in 2010 by a leading group of PE and VC players, with more than 700 members, LPEA plays a leading role locally, actively promoting PE and VC in Luxembourg.</a:t>
            </a:r>
          </a:p>
          <a:p>
            <a:pPr>
              <a:lnSpc>
                <a:spcPct val="107000"/>
              </a:lnSpc>
              <a:spcAft>
                <a:spcPts val="800"/>
              </a:spcAft>
              <a:buNone/>
            </a:pPr>
            <a:r>
              <a:rPr lang="en-GB" sz="1100" kern="100" noProof="0" dirty="0">
                <a:latin typeface="Montserrat" panose="00000500000000000000" pitchFamily="2" charset="0"/>
                <a:ea typeface="Montserrat" panose="00000500000000000000" pitchFamily="2" charset="0"/>
                <a:cs typeface="Times New Roman" panose="02020603050405020304" pitchFamily="18" charset="0"/>
              </a:rPr>
              <a:t>LPEA provides a dynamic and interactive platform, which helps investors and advisors to navigate through latest trends in the industry. International by nature, the Association allows members to network, exchange experience, expand their knowledge and grow professionally by attending workshops and trainings held on a regular basis.</a:t>
            </a:r>
          </a:p>
        </p:txBody>
      </p:sp>
      <p:cxnSp>
        <p:nvCxnSpPr>
          <p:cNvPr id="6" name="Straight Connector 5">
            <a:extLst>
              <a:ext uri="{FF2B5EF4-FFF2-40B4-BE49-F238E27FC236}">
                <a16:creationId xmlns:a16="http://schemas.microsoft.com/office/drawing/2014/main" id="{4AD44075-3A1C-C9EA-386C-A24791F6798E}"/>
              </a:ext>
            </a:extLst>
          </p:cNvPr>
          <p:cNvCxnSpPr>
            <a:cxnSpLocks/>
          </p:cNvCxnSpPr>
          <p:nvPr/>
        </p:nvCxnSpPr>
        <p:spPr>
          <a:xfrm flipH="1">
            <a:off x="1042720" y="2720833"/>
            <a:ext cx="24973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5013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63ED2-D463-36BD-2A63-4B7A4EA9B70A}"/>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836B54B-5BCA-8ECB-C78E-209701E1A74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3242" b="33242"/>
          <a:stretch>
            <a:fillRect/>
          </a:stretch>
        </p:blipFill>
        <p:spPr>
          <a:prstGeom prst="rect">
            <a:avLst/>
          </a:prstGeom>
        </p:spPr>
      </p:pic>
      <p:sp>
        <p:nvSpPr>
          <p:cNvPr id="2" name="Slide Number Placeholder 1">
            <a:extLst>
              <a:ext uri="{FF2B5EF4-FFF2-40B4-BE49-F238E27FC236}">
                <a16:creationId xmlns:a16="http://schemas.microsoft.com/office/drawing/2014/main" id="{33919B61-615D-6D12-810A-FEDAEB55384D}"/>
              </a:ext>
            </a:extLst>
          </p:cNvPr>
          <p:cNvSpPr>
            <a:spLocks noGrp="1"/>
          </p:cNvSpPr>
          <p:nvPr>
            <p:ph type="sldNum" sz="quarter" idx="4"/>
          </p:nvPr>
        </p:nvSpPr>
        <p:spPr/>
        <p:txBody>
          <a:bodyPr/>
          <a:lstStyle/>
          <a:p>
            <a:fld id="{A2A42004-C525-4987-8A98-C51456666E42}" type="slidenum">
              <a:rPr lang="en-GB" noProof="0" smtClean="0"/>
              <a:pPr/>
              <a:t>9</a:t>
            </a:fld>
            <a:endParaRPr lang="en-GB" noProof="0" dirty="0">
              <a:solidFill>
                <a:schemeClr val="bg1">
                  <a:lumMod val="75000"/>
                </a:schemeClr>
              </a:solidFill>
            </a:endParaRPr>
          </a:p>
        </p:txBody>
      </p:sp>
      <p:sp>
        <p:nvSpPr>
          <p:cNvPr id="8" name="Rectangle 7">
            <a:extLst>
              <a:ext uri="{FF2B5EF4-FFF2-40B4-BE49-F238E27FC236}">
                <a16:creationId xmlns:a16="http://schemas.microsoft.com/office/drawing/2014/main" id="{FAF21706-5080-2814-FAB7-AE532B207FD3}"/>
              </a:ext>
            </a:extLst>
          </p:cNvPr>
          <p:cNvSpPr/>
          <p:nvPr/>
        </p:nvSpPr>
        <p:spPr>
          <a:xfrm>
            <a:off x="0" y="1"/>
            <a:ext cx="12192000" cy="2724148"/>
          </a:xfrm>
          <a:prstGeom prst="rect">
            <a:avLst/>
          </a:prstGeom>
          <a:gradFill>
            <a:gsLst>
              <a:gs pos="0">
                <a:srgbClr val="FF1735">
                  <a:alpha val="56000"/>
                </a:srgbClr>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TextBox 8">
            <a:extLst>
              <a:ext uri="{FF2B5EF4-FFF2-40B4-BE49-F238E27FC236}">
                <a16:creationId xmlns:a16="http://schemas.microsoft.com/office/drawing/2014/main" id="{CF31E13A-3CB9-64D7-1D91-96D072A69DFD}"/>
              </a:ext>
            </a:extLst>
          </p:cNvPr>
          <p:cNvSpPr txBox="1"/>
          <p:nvPr/>
        </p:nvSpPr>
        <p:spPr>
          <a:xfrm>
            <a:off x="6095999" y="941663"/>
            <a:ext cx="5257800" cy="1001172"/>
          </a:xfrm>
          <a:prstGeom prst="rect">
            <a:avLst/>
          </a:prstGeom>
          <a:noFill/>
        </p:spPr>
        <p:txBody>
          <a:bodyPr wrap="square">
            <a:spAutoFit/>
          </a:bodyPr>
          <a:lstStyle/>
          <a:p>
            <a:pPr>
              <a:lnSpc>
                <a:spcPct val="107000"/>
              </a:lnSpc>
              <a:spcBef>
                <a:spcPts val="1200"/>
              </a:spcBef>
              <a:spcAft>
                <a:spcPts val="800"/>
              </a:spcAft>
              <a:buNone/>
            </a:pPr>
            <a:r>
              <a:rPr lang="en-GB" sz="1400" kern="100" noProof="0" dirty="0">
                <a:solidFill>
                  <a:schemeClr val="bg1"/>
                </a:solidFill>
                <a:effectLst/>
                <a:latin typeface="Montserrat" panose="00000500000000000000" pitchFamily="2" charset="0"/>
                <a:ea typeface="Montserrat" panose="00000500000000000000" pitchFamily="2" charset="0"/>
                <a:cs typeface="Times New Roman" panose="02020603050405020304" pitchFamily="18" charset="0"/>
              </a:rPr>
              <a:t>The work presented herein was prepared by representatives of the Luxembourg Private Equity and Venture Capital Association AIFM Operations cluster (the “</a:t>
            </a:r>
            <a:r>
              <a:rPr lang="en-GB" sz="1400" b="1" kern="100" noProof="0" dirty="0">
                <a:solidFill>
                  <a:schemeClr val="bg1"/>
                </a:solidFill>
                <a:effectLst/>
                <a:latin typeface="Montserrat" panose="00000500000000000000" pitchFamily="2" charset="0"/>
                <a:ea typeface="Montserrat" panose="00000500000000000000" pitchFamily="2" charset="0"/>
                <a:cs typeface="Times New Roman" panose="02020603050405020304" pitchFamily="18" charset="0"/>
              </a:rPr>
              <a:t>LPEA AIFM Operations cluster</a:t>
            </a:r>
            <a:r>
              <a:rPr lang="en-GB" sz="1400" kern="100" noProof="0" dirty="0">
                <a:solidFill>
                  <a:schemeClr val="bg1"/>
                </a:solidFill>
                <a:effectLst/>
                <a:latin typeface="Montserrat" panose="00000500000000000000" pitchFamily="2" charset="0"/>
                <a:ea typeface="Montserrat" panose="00000500000000000000" pitchFamily="2" charset="0"/>
                <a:cs typeface="Times New Roman" panose="02020603050405020304" pitchFamily="18" charset="0"/>
              </a:rPr>
              <a:t>”).</a:t>
            </a:r>
          </a:p>
        </p:txBody>
      </p:sp>
      <p:sp>
        <p:nvSpPr>
          <p:cNvPr id="10" name="TextBox 9">
            <a:extLst>
              <a:ext uri="{FF2B5EF4-FFF2-40B4-BE49-F238E27FC236}">
                <a16:creationId xmlns:a16="http://schemas.microsoft.com/office/drawing/2014/main" id="{8FCE603D-B286-8B86-F2F5-ABE06D912F27}"/>
              </a:ext>
            </a:extLst>
          </p:cNvPr>
          <p:cNvSpPr txBox="1"/>
          <p:nvPr/>
        </p:nvSpPr>
        <p:spPr>
          <a:xfrm>
            <a:off x="952501" y="977442"/>
            <a:ext cx="4430183" cy="464807"/>
          </a:xfrm>
          <a:prstGeom prst="rect">
            <a:avLst/>
          </a:prstGeom>
          <a:noFill/>
        </p:spPr>
        <p:txBody>
          <a:bodyPr wrap="square">
            <a:spAutoFit/>
          </a:bodyPr>
          <a:lstStyle/>
          <a:p>
            <a:pPr>
              <a:lnSpc>
                <a:spcPct val="107000"/>
              </a:lnSpc>
              <a:spcBef>
                <a:spcPts val="1200"/>
              </a:spcBef>
              <a:spcAft>
                <a:spcPts val="800"/>
              </a:spcAft>
              <a:buNone/>
            </a:pPr>
            <a:r>
              <a:rPr lang="en-GB" sz="2400" b="1" kern="100" noProof="0" dirty="0">
                <a:solidFill>
                  <a:schemeClr val="bg1"/>
                </a:solidFill>
                <a:effectLst/>
                <a:latin typeface="Montserrat" panose="00000500000000000000" pitchFamily="2" charset="0"/>
                <a:ea typeface="MingLiU" panose="020B0604030504040204" pitchFamily="49" charset="-120"/>
                <a:cs typeface="Times New Roman" panose="02020603050405020304" pitchFamily="18" charset="0"/>
              </a:rPr>
              <a:t>About the document</a:t>
            </a:r>
            <a:endParaRPr lang="en-GB" sz="1600" kern="100" noProof="0" dirty="0">
              <a:solidFill>
                <a:schemeClr val="bg1"/>
              </a:solidFill>
              <a:effectLst/>
              <a:latin typeface="Montserrat" panose="00000500000000000000" pitchFamily="2" charset="0"/>
              <a:ea typeface="Montserrat" panose="00000500000000000000" pitchFamily="2" charset="0"/>
              <a:cs typeface="Times New Roman" panose="02020603050405020304" pitchFamily="18" charset="0"/>
            </a:endParaRPr>
          </a:p>
        </p:txBody>
      </p:sp>
      <p:sp>
        <p:nvSpPr>
          <p:cNvPr id="11" name="TextBox 10">
            <a:extLst>
              <a:ext uri="{FF2B5EF4-FFF2-40B4-BE49-F238E27FC236}">
                <a16:creationId xmlns:a16="http://schemas.microsoft.com/office/drawing/2014/main" id="{81B26008-D6D0-1E12-2FBD-56648384F7BD}"/>
              </a:ext>
            </a:extLst>
          </p:cNvPr>
          <p:cNvSpPr txBox="1"/>
          <p:nvPr/>
        </p:nvSpPr>
        <p:spPr>
          <a:xfrm>
            <a:off x="6115050" y="3314700"/>
            <a:ext cx="5600700" cy="1794337"/>
          </a:xfrm>
          <a:prstGeom prst="rect">
            <a:avLst/>
          </a:prstGeom>
          <a:noFill/>
        </p:spPr>
        <p:txBody>
          <a:bodyPr wrap="square">
            <a:spAutoFit/>
          </a:bodyPr>
          <a:lstStyle/>
          <a:p>
            <a:pPr>
              <a:lnSpc>
                <a:spcPct val="115000"/>
              </a:lnSpc>
              <a:spcAft>
                <a:spcPts val="800"/>
              </a:spcAft>
              <a:buNone/>
            </a:pPr>
            <a:r>
              <a:rPr lang="en-GB" sz="1100" kern="100" noProof="0" dirty="0">
                <a:latin typeface="Montserrat" panose="00000500000000000000" pitchFamily="2" charset="0"/>
                <a:ea typeface="Montserrat" panose="00000500000000000000" pitchFamily="2" charset="0"/>
                <a:cs typeface="Times New Roman" panose="02020603050405020304" pitchFamily="18" charset="0"/>
              </a:rPr>
              <a:t>While reasonable care has been taken in preparing this document, no representation or warranty is made as to its completeness or accuracy. It should not be relied upon as a substitute for independent professional judgment or advice tailored to the particular circumstances of any entity.</a:t>
            </a:r>
          </a:p>
          <a:p>
            <a:pPr>
              <a:lnSpc>
                <a:spcPct val="115000"/>
              </a:lnSpc>
              <a:spcAft>
                <a:spcPts val="800"/>
              </a:spcAft>
              <a:buNone/>
            </a:pPr>
            <a:r>
              <a:rPr lang="en-GB" sz="1100" kern="100" noProof="0" dirty="0">
                <a:latin typeface="Montserrat" panose="00000500000000000000" pitchFamily="2" charset="0"/>
                <a:ea typeface="Montserrat" panose="00000500000000000000" pitchFamily="2" charset="0"/>
                <a:cs typeface="Times New Roman" panose="02020603050405020304" pitchFamily="18" charset="0"/>
              </a:rPr>
              <a:t>Neither the LPEA nor any of their working groups, committees, members or any other person having contributed in any way whatsoever to this document accepts any responsibility or liability for damages arising out of the use of this document.</a:t>
            </a:r>
            <a:endParaRPr lang="en-GB" sz="1100" kern="100" noProof="0" dirty="0">
              <a:effectLst/>
              <a:latin typeface="Montserrat" panose="00000500000000000000" pitchFamily="2" charset="0"/>
              <a:ea typeface="Montserrat" panose="00000500000000000000" pitchFamily="2" charset="0"/>
              <a:cs typeface="Times New Roman" panose="02020603050405020304" pitchFamily="18" charset="0"/>
            </a:endParaRPr>
          </a:p>
        </p:txBody>
      </p:sp>
      <p:sp>
        <p:nvSpPr>
          <p:cNvPr id="12" name="Rectangle 11">
            <a:extLst>
              <a:ext uri="{FF2B5EF4-FFF2-40B4-BE49-F238E27FC236}">
                <a16:creationId xmlns:a16="http://schemas.microsoft.com/office/drawing/2014/main" id="{2C8198C6-D3A0-A4DF-DE18-8291A3877B6B}"/>
              </a:ext>
            </a:extLst>
          </p:cNvPr>
          <p:cNvSpPr/>
          <p:nvPr/>
        </p:nvSpPr>
        <p:spPr>
          <a:xfrm>
            <a:off x="495301" y="1733550"/>
            <a:ext cx="4762500" cy="450532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TextBox 2">
            <a:extLst>
              <a:ext uri="{FF2B5EF4-FFF2-40B4-BE49-F238E27FC236}">
                <a16:creationId xmlns:a16="http://schemas.microsoft.com/office/drawing/2014/main" id="{2BF17AF4-7729-5B98-FA0C-CB744739E126}"/>
              </a:ext>
            </a:extLst>
          </p:cNvPr>
          <p:cNvSpPr txBox="1"/>
          <p:nvPr/>
        </p:nvSpPr>
        <p:spPr>
          <a:xfrm>
            <a:off x="952501" y="2214830"/>
            <a:ext cx="3996266" cy="3695627"/>
          </a:xfrm>
          <a:prstGeom prst="rect">
            <a:avLst/>
          </a:prstGeom>
          <a:noFill/>
        </p:spPr>
        <p:txBody>
          <a:bodyPr wrap="square">
            <a:spAutoFit/>
          </a:bodyPr>
          <a:lstStyle/>
          <a:p>
            <a:pPr>
              <a:lnSpc>
                <a:spcPct val="115000"/>
              </a:lnSpc>
              <a:spcAft>
                <a:spcPts val="800"/>
              </a:spcAft>
              <a:buNone/>
            </a:pPr>
            <a:r>
              <a:rPr lang="en-GB" sz="1100" kern="100" noProof="0" dirty="0">
                <a:latin typeface="Montserrat" panose="00000500000000000000" pitchFamily="2" charset="0"/>
                <a:ea typeface="Montserrat" panose="00000500000000000000" pitchFamily="2" charset="0"/>
                <a:cs typeface="Times New Roman" panose="02020603050405020304" pitchFamily="18" charset="0"/>
              </a:rPr>
              <a:t>This document is a suggested set of operational tools intended to assist industry participants in their valuation framework by outlining what may be considered a reasonable approach. It is provided for general informational purposes only and is not intended to constitute legal, regulatory, compliance, or other professional advice, nor does it represent official guidance.</a:t>
            </a:r>
          </a:p>
          <a:p>
            <a:pPr>
              <a:lnSpc>
                <a:spcPct val="115000"/>
              </a:lnSpc>
              <a:spcAft>
                <a:spcPts val="800"/>
              </a:spcAft>
              <a:buNone/>
            </a:pPr>
            <a:r>
              <a:rPr lang="en-GB" sz="1100" kern="100" noProof="0" dirty="0">
                <a:latin typeface="Montserrat" panose="00000500000000000000" pitchFamily="2" charset="0"/>
                <a:ea typeface="Montserrat" panose="00000500000000000000" pitchFamily="2" charset="0"/>
                <a:cs typeface="Times New Roman" panose="02020603050405020304" pitchFamily="18" charset="0"/>
              </a:rPr>
              <a:t>The content of this document is not intended to be applied uniformly in all circumstances. Firms should assess its relevance and applicability in light of their specific facts, business model, risk profile, and applicable legal and regulatory </a:t>
            </a:r>
          </a:p>
          <a:p>
            <a:pPr>
              <a:lnSpc>
                <a:spcPct val="115000"/>
              </a:lnSpc>
              <a:spcAft>
                <a:spcPts val="800"/>
              </a:spcAft>
              <a:buNone/>
            </a:pPr>
            <a:r>
              <a:rPr lang="en-GB" sz="1100" kern="100" noProof="0" dirty="0">
                <a:latin typeface="Montserrat" panose="00000500000000000000" pitchFamily="2" charset="0"/>
                <a:ea typeface="Montserrat" panose="00000500000000000000" pitchFamily="2" charset="0"/>
                <a:cs typeface="Times New Roman" panose="02020603050405020304" pitchFamily="18" charset="0"/>
              </a:rPr>
              <a:t>The Association does not provide specific advice and does not endorse or recommend any particular company, product, or service over another.</a:t>
            </a:r>
          </a:p>
          <a:p>
            <a:pPr>
              <a:lnSpc>
                <a:spcPct val="115000"/>
              </a:lnSpc>
              <a:spcAft>
                <a:spcPts val="800"/>
              </a:spcAft>
              <a:buNone/>
            </a:pPr>
            <a:endParaRPr lang="en-GB" sz="1100" kern="100" noProof="0" dirty="0">
              <a:effectLst/>
              <a:latin typeface="Montserrat" panose="00000500000000000000" pitchFamily="2" charset="0"/>
              <a:ea typeface="Montserrat" panose="00000500000000000000" pitchFamily="2" charset="0"/>
              <a:cs typeface="Times New Roman" panose="02020603050405020304" pitchFamily="18" charset="0"/>
            </a:endParaRPr>
          </a:p>
        </p:txBody>
      </p:sp>
    </p:spTree>
    <p:extLst>
      <p:ext uri="{BB962C8B-B14F-4D97-AF65-F5344CB8AC3E}">
        <p14:creationId xmlns:p14="http://schemas.microsoft.com/office/powerpoint/2010/main" val="2822861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E02D64B-1967-54F6-A168-E6038AAD111F}"/>
              </a:ext>
            </a:extLst>
          </p:cNvPr>
          <p:cNvSpPr/>
          <p:nvPr/>
        </p:nvSpPr>
        <p:spPr>
          <a:xfrm>
            <a:off x="6096000" y="4844344"/>
            <a:ext cx="6096000" cy="13780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Rectangle 2">
            <a:extLst>
              <a:ext uri="{FF2B5EF4-FFF2-40B4-BE49-F238E27FC236}">
                <a16:creationId xmlns:a16="http://schemas.microsoft.com/office/drawing/2014/main" id="{261DAC0A-CE23-BA7A-41B6-11DD4D93FCDD}"/>
              </a:ext>
            </a:extLst>
          </p:cNvPr>
          <p:cNvSpPr/>
          <p:nvPr/>
        </p:nvSpPr>
        <p:spPr>
          <a:xfrm>
            <a:off x="0" y="-2"/>
            <a:ext cx="6096000" cy="6858002"/>
          </a:xfrm>
          <a:prstGeom prst="rect">
            <a:avLst/>
          </a:prstGeom>
          <a:gradFill>
            <a:gsLst>
              <a:gs pos="0">
                <a:srgbClr val="FF1735"/>
              </a:gs>
              <a:gs pos="100000">
                <a:srgbClr val="7E008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 name="Rectangle 3">
            <a:extLst>
              <a:ext uri="{FF2B5EF4-FFF2-40B4-BE49-F238E27FC236}">
                <a16:creationId xmlns:a16="http://schemas.microsoft.com/office/drawing/2014/main" id="{E8181B22-1C69-9138-1C2C-8BF910D4814E}"/>
              </a:ext>
            </a:extLst>
          </p:cNvPr>
          <p:cNvSpPr/>
          <p:nvPr/>
        </p:nvSpPr>
        <p:spPr>
          <a:xfrm>
            <a:off x="495300" y="1721938"/>
            <a:ext cx="2984994" cy="1569660"/>
          </a:xfrm>
          <a:prstGeom prst="rect">
            <a:avLst/>
          </a:prstGeom>
        </p:spPr>
        <p:txBody>
          <a:bodyPr wrap="square">
            <a:spAutoFit/>
          </a:bodyPr>
          <a:lstStyle/>
          <a:p>
            <a:r>
              <a:rPr lang="en-GB" sz="2400" noProof="0" dirty="0">
                <a:solidFill>
                  <a:schemeClr val="bg1"/>
                </a:solidFill>
                <a:latin typeface="+mj-lt"/>
              </a:rPr>
              <a:t>Luxembourg Private Equity &amp; </a:t>
            </a:r>
          </a:p>
          <a:p>
            <a:r>
              <a:rPr lang="en-GB" sz="2400" noProof="0" dirty="0">
                <a:solidFill>
                  <a:schemeClr val="bg1"/>
                </a:solidFill>
                <a:latin typeface="+mj-lt"/>
              </a:rPr>
              <a:t>Venture Capital Association</a:t>
            </a:r>
          </a:p>
        </p:txBody>
      </p:sp>
      <p:sp>
        <p:nvSpPr>
          <p:cNvPr id="5" name="TextBox 4">
            <a:extLst>
              <a:ext uri="{FF2B5EF4-FFF2-40B4-BE49-F238E27FC236}">
                <a16:creationId xmlns:a16="http://schemas.microsoft.com/office/drawing/2014/main" id="{70E8235B-B893-149A-6513-5195EBBDEC94}"/>
              </a:ext>
            </a:extLst>
          </p:cNvPr>
          <p:cNvSpPr txBox="1"/>
          <p:nvPr/>
        </p:nvSpPr>
        <p:spPr>
          <a:xfrm>
            <a:off x="548781" y="4355169"/>
            <a:ext cx="2914650" cy="1600438"/>
          </a:xfrm>
          <a:prstGeom prst="rect">
            <a:avLst/>
          </a:prstGeom>
          <a:noFill/>
        </p:spPr>
        <p:txBody>
          <a:bodyPr wrap="square" rtlCol="0">
            <a:spAutoFit/>
          </a:bodyPr>
          <a:lstStyle/>
          <a:p>
            <a:r>
              <a:rPr lang="en-GB" sz="1400" noProof="0" dirty="0">
                <a:solidFill>
                  <a:schemeClr val="bg1"/>
                </a:solidFill>
              </a:rPr>
              <a:t>	</a:t>
            </a:r>
          </a:p>
          <a:p>
            <a:endParaRPr lang="en-GB" sz="1400" noProof="0" dirty="0">
              <a:solidFill>
                <a:schemeClr val="bg1"/>
              </a:solidFill>
            </a:endParaRPr>
          </a:p>
          <a:p>
            <a:r>
              <a:rPr lang="en-GB" sz="1400" noProof="0" dirty="0">
                <a:solidFill>
                  <a:schemeClr val="bg1"/>
                </a:solidFill>
              </a:rPr>
              <a:t>+ 352 28 68 19</a:t>
            </a:r>
          </a:p>
          <a:p>
            <a:r>
              <a:rPr lang="en-GB" sz="1400" noProof="0" dirty="0">
                <a:solidFill>
                  <a:schemeClr val="bg1"/>
                </a:solidFill>
              </a:rPr>
              <a:t>lpea-office@lpea.lu</a:t>
            </a:r>
          </a:p>
          <a:p>
            <a:endParaRPr lang="en-GB" sz="1400" noProof="0" dirty="0">
              <a:solidFill>
                <a:schemeClr val="bg1"/>
              </a:solidFill>
            </a:endParaRPr>
          </a:p>
          <a:p>
            <a:r>
              <a:rPr lang="en-GB" sz="1400" noProof="0" dirty="0">
                <a:solidFill>
                  <a:schemeClr val="bg1"/>
                </a:solidFill>
              </a:rPr>
              <a:t>14, rue </a:t>
            </a:r>
            <a:r>
              <a:rPr lang="en-GB" sz="1400" noProof="0" dirty="0" err="1">
                <a:solidFill>
                  <a:schemeClr val="bg1"/>
                </a:solidFill>
              </a:rPr>
              <a:t>Erasme</a:t>
            </a:r>
            <a:r>
              <a:rPr lang="en-GB" sz="1400" noProof="0" dirty="0">
                <a:solidFill>
                  <a:schemeClr val="bg1"/>
                </a:solidFill>
              </a:rPr>
              <a:t>, L-1468 LUXEMBOURG</a:t>
            </a:r>
            <a:endParaRPr lang="en-GB" noProof="0" dirty="0"/>
          </a:p>
        </p:txBody>
      </p:sp>
      <p:sp>
        <p:nvSpPr>
          <p:cNvPr id="11" name="TextBox 10">
            <a:extLst>
              <a:ext uri="{FF2B5EF4-FFF2-40B4-BE49-F238E27FC236}">
                <a16:creationId xmlns:a16="http://schemas.microsoft.com/office/drawing/2014/main" id="{AF6C42F6-004C-1F94-840A-69EF2D7268D0}"/>
              </a:ext>
            </a:extLst>
          </p:cNvPr>
          <p:cNvSpPr txBox="1"/>
          <p:nvPr/>
        </p:nvSpPr>
        <p:spPr>
          <a:xfrm>
            <a:off x="10272758" y="1972675"/>
            <a:ext cx="1423942" cy="307777"/>
          </a:xfrm>
          <a:prstGeom prst="rect">
            <a:avLst/>
          </a:prstGeom>
          <a:noFill/>
        </p:spPr>
        <p:txBody>
          <a:bodyPr wrap="square">
            <a:spAutoFit/>
          </a:bodyPr>
          <a:lstStyle/>
          <a:p>
            <a:r>
              <a:rPr lang="en-GB" sz="1400" b="1" noProof="0" dirty="0">
                <a:solidFill>
                  <a:schemeClr val="tx1">
                    <a:lumMod val="75000"/>
                    <a:lumOff val="25000"/>
                  </a:schemeClr>
                </a:solidFill>
              </a:rPr>
              <a:t>www.lpea.lu</a:t>
            </a:r>
          </a:p>
        </p:txBody>
      </p:sp>
      <p:cxnSp>
        <p:nvCxnSpPr>
          <p:cNvPr id="13" name="Straight Connector 12">
            <a:extLst>
              <a:ext uri="{FF2B5EF4-FFF2-40B4-BE49-F238E27FC236}">
                <a16:creationId xmlns:a16="http://schemas.microsoft.com/office/drawing/2014/main" id="{AEE8886B-54E1-B490-55B5-C9DFF0B2426B}"/>
              </a:ext>
            </a:extLst>
          </p:cNvPr>
          <p:cNvCxnSpPr/>
          <p:nvPr/>
        </p:nvCxnSpPr>
        <p:spPr>
          <a:xfrm flipH="1">
            <a:off x="6096000" y="5031444"/>
            <a:ext cx="609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0E9BABF-732F-0EED-1371-4EB27E601EF3}"/>
              </a:ext>
            </a:extLst>
          </p:cNvPr>
          <p:cNvCxnSpPr/>
          <p:nvPr/>
        </p:nvCxnSpPr>
        <p:spPr>
          <a:xfrm flipH="1">
            <a:off x="6096000" y="5955607"/>
            <a:ext cx="609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135EFDD8-C256-8037-4697-A9AF22DD6DAE}"/>
              </a:ext>
            </a:extLst>
          </p:cNvPr>
          <p:cNvGrpSpPr/>
          <p:nvPr/>
        </p:nvGrpSpPr>
        <p:grpSpPr>
          <a:xfrm>
            <a:off x="7904906" y="5191324"/>
            <a:ext cx="3853937" cy="666299"/>
            <a:chOff x="6924321" y="5152121"/>
            <a:chExt cx="4573290" cy="790667"/>
          </a:xfrm>
        </p:grpSpPr>
        <p:pic>
          <p:nvPicPr>
            <p:cNvPr id="16" name="Picture 15">
              <a:extLst>
                <a:ext uri="{FF2B5EF4-FFF2-40B4-BE49-F238E27FC236}">
                  <a16:creationId xmlns:a16="http://schemas.microsoft.com/office/drawing/2014/main" id="{EA330754-8851-F111-602A-FB9754EBCEC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9764" b="26033"/>
            <a:stretch/>
          </p:blipFill>
          <p:spPr>
            <a:xfrm>
              <a:off x="6924321" y="5291283"/>
              <a:ext cx="1706909" cy="565659"/>
            </a:xfrm>
            <a:prstGeom prst="rect">
              <a:avLst/>
            </a:prstGeom>
          </p:spPr>
        </p:pic>
        <p:pic>
          <p:nvPicPr>
            <p:cNvPr id="17" name="Picture 16">
              <a:extLst>
                <a:ext uri="{FF2B5EF4-FFF2-40B4-BE49-F238E27FC236}">
                  <a16:creationId xmlns:a16="http://schemas.microsoft.com/office/drawing/2014/main" id="{ED0B27DB-C123-2EA9-9DEE-2AE3B5D5B6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8916" y="5152121"/>
              <a:ext cx="988695" cy="790667"/>
            </a:xfrm>
            <a:prstGeom prst="rect">
              <a:avLst/>
            </a:prstGeom>
          </p:spPr>
        </p:pic>
        <p:pic>
          <p:nvPicPr>
            <p:cNvPr id="19" name="Picture 18">
              <a:extLst>
                <a:ext uri="{FF2B5EF4-FFF2-40B4-BE49-F238E27FC236}">
                  <a16:creationId xmlns:a16="http://schemas.microsoft.com/office/drawing/2014/main" id="{6C0E2556-F62F-6687-E1E9-16A97A103CA9}"/>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183707" y="5251752"/>
              <a:ext cx="606109" cy="636541"/>
            </a:xfrm>
            <a:prstGeom prst="rect">
              <a:avLst/>
            </a:prstGeom>
          </p:spPr>
        </p:pic>
      </p:grpSp>
      <p:pic>
        <p:nvPicPr>
          <p:cNvPr id="20" name="Picture 19" descr="A qr code on a paper&#10;&#10;AI-generated content may be incorrect.">
            <a:extLst>
              <a:ext uri="{FF2B5EF4-FFF2-40B4-BE49-F238E27FC236}">
                <a16:creationId xmlns:a16="http://schemas.microsoft.com/office/drawing/2014/main" id="{48DB3B22-B9EC-796D-2FDE-7D4CCF620AA5}"/>
              </a:ext>
            </a:extLst>
          </p:cNvPr>
          <p:cNvPicPr>
            <a:picLocks noChangeAspect="1"/>
          </p:cNvPicPr>
          <p:nvPr/>
        </p:nvPicPr>
        <p:blipFill>
          <a:blip r:embed="rId5"/>
          <a:srcRect l="18012" t="32189" r="24502" b="21730"/>
          <a:stretch>
            <a:fillRect/>
          </a:stretch>
        </p:blipFill>
        <p:spPr>
          <a:xfrm>
            <a:off x="10401301" y="760514"/>
            <a:ext cx="1096310" cy="1105297"/>
          </a:xfrm>
          <a:prstGeom prst="rect">
            <a:avLst/>
          </a:prstGeom>
        </p:spPr>
      </p:pic>
      <p:pic>
        <p:nvPicPr>
          <p:cNvPr id="22" name="Picture 21">
            <a:extLst>
              <a:ext uri="{FF2B5EF4-FFF2-40B4-BE49-F238E27FC236}">
                <a16:creationId xmlns:a16="http://schemas.microsoft.com/office/drawing/2014/main" id="{52679CAC-1D3D-30E7-AC3D-DE8E21D1B6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7659" y="730766"/>
            <a:ext cx="2647535" cy="650845"/>
          </a:xfrm>
          <a:prstGeom prst="rect">
            <a:avLst/>
          </a:prstGeom>
        </p:spPr>
      </p:pic>
    </p:spTree>
    <p:extLst>
      <p:ext uri="{BB962C8B-B14F-4D97-AF65-F5344CB8AC3E}">
        <p14:creationId xmlns:p14="http://schemas.microsoft.com/office/powerpoint/2010/main" val="41152346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2D8A2113685A4ABEBABB2318BAC09F" ma:contentTypeVersion="12" ma:contentTypeDescription="Create a new document." ma:contentTypeScope="" ma:versionID="e632869de157f06c45713a5c2a8d53e4">
  <xsd:schema xmlns:xsd="http://www.w3.org/2001/XMLSchema" xmlns:xs="http://www.w3.org/2001/XMLSchema" xmlns:p="http://schemas.microsoft.com/office/2006/metadata/properties" xmlns:ns2="39290e34-f481-4147-be2e-7ca5b09738a2" xmlns:ns3="7ac99adf-c025-421e-a5c4-c51fcc85403f" targetNamespace="http://schemas.microsoft.com/office/2006/metadata/properties" ma:root="true" ma:fieldsID="606c30b42bb0274ce1c07a279ae397db" ns2:_="" ns3:_="">
    <xsd:import namespace="39290e34-f481-4147-be2e-7ca5b09738a2"/>
    <xsd:import namespace="7ac99adf-c025-421e-a5c4-c51fcc8540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290e34-f481-4147-be2e-7ca5b09738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e464485-090e-4baa-99d0-350cd482a80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99adf-c025-421e-a5c4-c51fcc85403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798181a-6624-47ad-865c-2f93cf410999}" ma:internalName="TaxCatchAll" ma:showField="CatchAllData" ma:web="7ac99adf-c025-421e-a5c4-c51fcc8540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ac99adf-c025-421e-a5c4-c51fcc85403f" xsi:nil="true"/>
    <lcf76f155ced4ddcb4097134ff3c332f xmlns="39290e34-f481-4147-be2e-7ca5b09738a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F6C6B6-C432-43C5-8E76-583215EEEC6F}"/>
</file>

<file path=customXml/itemProps2.xml><?xml version="1.0" encoding="utf-8"?>
<ds:datastoreItem xmlns:ds="http://schemas.openxmlformats.org/officeDocument/2006/customXml" ds:itemID="{9BE2DF8E-57F8-4137-B543-5B8E15FD305F}">
  <ds:schemaRefs>
    <ds:schemaRef ds:uri="http://schemas.microsoft.com/office/2006/metadata/properties"/>
    <ds:schemaRef ds:uri="http://schemas.microsoft.com/office/infopath/2007/PartnerControls"/>
    <ds:schemaRef ds:uri="79635cf4-6909-4e22-9de3-94867af1df8f"/>
    <ds:schemaRef ds:uri="0b2b1c3d-1df5-4a48-9975-4c4497ae7b16"/>
    <ds:schemaRef ds:uri="da4b41f7-6b58-414a-9d67-a5f3c9e8c608"/>
  </ds:schemaRefs>
</ds:datastoreItem>
</file>

<file path=customXml/itemProps3.xml><?xml version="1.0" encoding="utf-8"?>
<ds:datastoreItem xmlns:ds="http://schemas.openxmlformats.org/officeDocument/2006/customXml" ds:itemID="{A1C1DC2D-7B9F-443A-A47C-7DA884161A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890</Words>
  <Application>Microsoft Office PowerPoint</Application>
  <PresentationFormat>Widescreen</PresentationFormat>
  <Paragraphs>121</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Wingdings</vt:lpstr>
      <vt:lpstr>Arial</vt:lpstr>
      <vt:lpstr>Montserrat</vt:lpstr>
      <vt:lpstr>Playfair Display</vt:lpstr>
      <vt:lpstr>Calibri</vt:lpstr>
      <vt:lpstr>Montserrat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Alexander Szentpeteri</dc:creator>
  <cp:lastModifiedBy>Emilie Moray</cp:lastModifiedBy>
  <cp:revision>90</cp:revision>
  <dcterms:created xsi:type="dcterms:W3CDTF">2021-12-05T10:56:54Z</dcterms:created>
  <dcterms:modified xsi:type="dcterms:W3CDTF">2026-05-28T14:56:35Z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0x010100F92D8A2113685A4ABEBABB2318BAC09F</vt:lpwstr>
  </property>
  <property fmtid="{D5CDD505-2E9C-101B-9397-08002B2CF9AE}" pid="3" name="Order">
    <vt:r8>1170600</vt:r8>
  </property>
  <property fmtid="{D5CDD505-2E9C-101B-9397-08002B2CF9AE}" pid="4" name="MediaServiceImageTags">
    <vt:lpwstr/>
  </property>
</Properties>
</file>