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4"/>
  </p:sldMasterIdLst>
  <p:notesMasterIdLst>
    <p:notesMasterId r:id="rId13"/>
  </p:notesMasterIdLst>
  <p:sldIdLst>
    <p:sldId id="271" r:id="rId5"/>
    <p:sldId id="276" r:id="rId6"/>
    <p:sldId id="294" r:id="rId7"/>
    <p:sldId id="275" r:id="rId8"/>
    <p:sldId id="291" r:id="rId9"/>
    <p:sldId id="295" r:id="rId10"/>
    <p:sldId id="296" r:id="rId11"/>
    <p:sldId id="282" r:id="rId12"/>
  </p:sldIdLst>
  <p:sldSz cx="12192000" cy="6858000"/>
  <p:notesSz cx="6858000" cy="9144000"/>
  <p:embeddedFontLst>
    <p:embeddedFont>
      <p:font typeface="Montserrat" panose="00000500000000000000" pitchFamily="2" charset="0"/>
      <p:regular r:id="rId14"/>
      <p:bold r:id="rId15"/>
      <p:italic r:id="rId16"/>
      <p:boldItalic r:id="rId17"/>
    </p:embeddedFont>
    <p:embeddedFont>
      <p:font typeface="Montserrat ExtraBold" panose="00000900000000000000" pitchFamily="2" charset="0"/>
      <p:bold r:id="rId18"/>
      <p:boldItalic r:id="rId19"/>
    </p:embeddedFont>
    <p:embeddedFont>
      <p:font typeface="Playfair Display" panose="00000500000000000000" pitchFamily="2"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045D"/>
    <a:srgbClr val="8A0681"/>
    <a:srgbClr val="A867BD"/>
    <a:srgbClr val="E7354D"/>
    <a:srgbClr val="7F7F7F"/>
    <a:srgbClr val="B9B9B9"/>
    <a:srgbClr val="8E2734"/>
    <a:srgbClr val="8F27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95" d="100"/>
          <a:sy n="95" d="100"/>
        </p:scale>
        <p:origin x="163"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font" Target="fonts/font8.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4.fntdata"/><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font" Target="fonts/font2.fntdata"/><Relationship Id="rId23" Type="http://schemas.openxmlformats.org/officeDocument/2006/relationships/font" Target="fonts/font10.fntdata"/><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ie Moray" userId="687fc7f0-e2c0-4d27-bae9-3834b9675115" providerId="ADAL" clId="{34C65AA8-D9B6-4859-B7AF-224836B3A2A4}"/>
    <pc:docChg chg="delSld modSld">
      <pc:chgData name="Emilie Moray" userId="687fc7f0-e2c0-4d27-bae9-3834b9675115" providerId="ADAL" clId="{34C65AA8-D9B6-4859-B7AF-224836B3A2A4}" dt="2026-05-28T14:57:02.069" v="6" actId="20577"/>
      <pc:docMkLst>
        <pc:docMk/>
      </pc:docMkLst>
      <pc:sldChg chg="modSp mod">
        <pc:chgData name="Emilie Moray" userId="687fc7f0-e2c0-4d27-bae9-3834b9675115" providerId="ADAL" clId="{34C65AA8-D9B6-4859-B7AF-224836B3A2A4}" dt="2026-05-28T14:56:50.817" v="4" actId="790"/>
        <pc:sldMkLst>
          <pc:docMk/>
          <pc:sldMk cId="300524288" sldId="271"/>
        </pc:sldMkLst>
        <pc:spChg chg="mod">
          <ac:chgData name="Emilie Moray" userId="687fc7f0-e2c0-4d27-bae9-3834b9675115" providerId="ADAL" clId="{34C65AA8-D9B6-4859-B7AF-224836B3A2A4}" dt="2026-05-28T14:56:50.817" v="4" actId="790"/>
          <ac:spMkLst>
            <pc:docMk/>
            <pc:sldMk cId="300524288" sldId="271"/>
            <ac:spMk id="8" creationId="{013EE65B-A502-36EE-9CA9-CBE4FB9BC992}"/>
          </ac:spMkLst>
        </pc:spChg>
        <pc:spChg chg="mod">
          <ac:chgData name="Emilie Moray" userId="687fc7f0-e2c0-4d27-bae9-3834b9675115" providerId="ADAL" clId="{34C65AA8-D9B6-4859-B7AF-224836B3A2A4}" dt="2026-05-28T14:56:50.817" v="4" actId="790"/>
          <ac:spMkLst>
            <pc:docMk/>
            <pc:sldMk cId="300524288" sldId="271"/>
            <ac:spMk id="10" creationId="{7145361F-6DD5-69B2-4271-E2998E1DB4E6}"/>
          </ac:spMkLst>
        </pc:spChg>
        <pc:spChg chg="mod">
          <ac:chgData name="Emilie Moray" userId="687fc7f0-e2c0-4d27-bae9-3834b9675115" providerId="ADAL" clId="{34C65AA8-D9B6-4859-B7AF-224836B3A2A4}" dt="2026-05-28T14:56:50.817" v="4" actId="790"/>
          <ac:spMkLst>
            <pc:docMk/>
            <pc:sldMk cId="300524288" sldId="271"/>
            <ac:spMk id="12" creationId="{9C8461C4-1C45-E37B-F2A0-4214A65C5044}"/>
          </ac:spMkLst>
        </pc:spChg>
        <pc:spChg chg="mod">
          <ac:chgData name="Emilie Moray" userId="687fc7f0-e2c0-4d27-bae9-3834b9675115" providerId="ADAL" clId="{34C65AA8-D9B6-4859-B7AF-224836B3A2A4}" dt="2026-05-28T14:56:50.817" v="4" actId="790"/>
          <ac:spMkLst>
            <pc:docMk/>
            <pc:sldMk cId="300524288" sldId="271"/>
            <ac:spMk id="13" creationId="{A81D4C99-8A4F-C33B-EAFE-D2C6F5CBC5D1}"/>
          </ac:spMkLst>
        </pc:spChg>
      </pc:sldChg>
      <pc:sldChg chg="modSp mod">
        <pc:chgData name="Emilie Moray" userId="687fc7f0-e2c0-4d27-bae9-3834b9675115" providerId="ADAL" clId="{34C65AA8-D9B6-4859-B7AF-224836B3A2A4}" dt="2026-05-28T14:56:50.817" v="4" actId="790"/>
        <pc:sldMkLst>
          <pc:docMk/>
          <pc:sldMk cId="201653329" sldId="275"/>
        </pc:sldMkLst>
        <pc:spChg chg="mod">
          <ac:chgData name="Emilie Moray" userId="687fc7f0-e2c0-4d27-bae9-3834b9675115" providerId="ADAL" clId="{34C65AA8-D9B6-4859-B7AF-224836B3A2A4}" dt="2026-05-28T14:56:50.817" v="4" actId="790"/>
          <ac:spMkLst>
            <pc:docMk/>
            <pc:sldMk cId="201653329" sldId="275"/>
            <ac:spMk id="2" creationId="{AA942D41-8D24-FCE8-BB03-7257208FB3F2}"/>
          </ac:spMkLst>
        </pc:spChg>
        <pc:spChg chg="mod">
          <ac:chgData name="Emilie Moray" userId="687fc7f0-e2c0-4d27-bae9-3834b9675115" providerId="ADAL" clId="{34C65AA8-D9B6-4859-B7AF-224836B3A2A4}" dt="2026-05-28T14:56:50.817" v="4" actId="790"/>
          <ac:spMkLst>
            <pc:docMk/>
            <pc:sldMk cId="201653329" sldId="275"/>
            <ac:spMk id="3" creationId="{340EE5DE-78E0-B0AB-2D68-3B7D17AA82C1}"/>
          </ac:spMkLst>
        </pc:spChg>
        <pc:spChg chg="mod">
          <ac:chgData name="Emilie Moray" userId="687fc7f0-e2c0-4d27-bae9-3834b9675115" providerId="ADAL" clId="{34C65AA8-D9B6-4859-B7AF-224836B3A2A4}" dt="2026-05-28T14:56:50.817" v="4" actId="790"/>
          <ac:spMkLst>
            <pc:docMk/>
            <pc:sldMk cId="201653329" sldId="275"/>
            <ac:spMk id="7" creationId="{A2665D6C-46B1-67D8-917F-EE378125E206}"/>
          </ac:spMkLst>
        </pc:spChg>
        <pc:spChg chg="mod">
          <ac:chgData name="Emilie Moray" userId="687fc7f0-e2c0-4d27-bae9-3834b9675115" providerId="ADAL" clId="{34C65AA8-D9B6-4859-B7AF-224836B3A2A4}" dt="2026-05-28T14:56:50.817" v="4" actId="790"/>
          <ac:spMkLst>
            <pc:docMk/>
            <pc:sldMk cId="201653329" sldId="275"/>
            <ac:spMk id="10" creationId="{D75FE9C1-774A-C975-9F8D-C0A4FBFCAD7A}"/>
          </ac:spMkLst>
        </pc:spChg>
        <pc:spChg chg="mod">
          <ac:chgData name="Emilie Moray" userId="687fc7f0-e2c0-4d27-bae9-3834b9675115" providerId="ADAL" clId="{34C65AA8-D9B6-4859-B7AF-224836B3A2A4}" dt="2026-05-28T14:56:50.817" v="4" actId="790"/>
          <ac:spMkLst>
            <pc:docMk/>
            <pc:sldMk cId="201653329" sldId="275"/>
            <ac:spMk id="12" creationId="{BDE2EDF4-B7D6-4392-DF50-83E91AF33EAE}"/>
          </ac:spMkLst>
        </pc:spChg>
        <pc:graphicFrameChg chg="modGraphic">
          <ac:chgData name="Emilie Moray" userId="687fc7f0-e2c0-4d27-bae9-3834b9675115" providerId="ADAL" clId="{34C65AA8-D9B6-4859-B7AF-224836B3A2A4}" dt="2026-05-28T14:56:50.817" v="4" actId="790"/>
          <ac:graphicFrameMkLst>
            <pc:docMk/>
            <pc:sldMk cId="201653329" sldId="275"/>
            <ac:graphicFrameMk id="5" creationId="{F0F43CA0-8D96-712A-E6D5-FB17E26D0BD7}"/>
          </ac:graphicFrameMkLst>
        </pc:graphicFrameChg>
      </pc:sldChg>
      <pc:sldChg chg="modSp mod">
        <pc:chgData name="Emilie Moray" userId="687fc7f0-e2c0-4d27-bae9-3834b9675115" providerId="ADAL" clId="{34C65AA8-D9B6-4859-B7AF-224836B3A2A4}" dt="2026-05-28T14:56:50.817" v="4" actId="790"/>
        <pc:sldMkLst>
          <pc:docMk/>
          <pc:sldMk cId="2576191073" sldId="276"/>
        </pc:sldMkLst>
        <pc:spChg chg="mod">
          <ac:chgData name="Emilie Moray" userId="687fc7f0-e2c0-4d27-bae9-3834b9675115" providerId="ADAL" clId="{34C65AA8-D9B6-4859-B7AF-224836B3A2A4}" dt="2026-05-28T14:56:50.817" v="4" actId="790"/>
          <ac:spMkLst>
            <pc:docMk/>
            <pc:sldMk cId="2576191073" sldId="276"/>
            <ac:spMk id="2" creationId="{FFF87287-5391-F484-358E-8CC70BD9DC8B}"/>
          </ac:spMkLst>
        </pc:spChg>
        <pc:spChg chg="mod">
          <ac:chgData name="Emilie Moray" userId="687fc7f0-e2c0-4d27-bae9-3834b9675115" providerId="ADAL" clId="{34C65AA8-D9B6-4859-B7AF-224836B3A2A4}" dt="2026-05-28T14:56:50.817" v="4" actId="790"/>
          <ac:spMkLst>
            <pc:docMk/>
            <pc:sldMk cId="2576191073" sldId="276"/>
            <ac:spMk id="5" creationId="{7F3F8740-2A6A-EC16-A34A-C9AC106715B1}"/>
          </ac:spMkLst>
        </pc:spChg>
        <pc:spChg chg="mod">
          <ac:chgData name="Emilie Moray" userId="687fc7f0-e2c0-4d27-bae9-3834b9675115" providerId="ADAL" clId="{34C65AA8-D9B6-4859-B7AF-224836B3A2A4}" dt="2026-05-28T14:56:50.817" v="4" actId="790"/>
          <ac:spMkLst>
            <pc:docMk/>
            <pc:sldMk cId="2576191073" sldId="276"/>
            <ac:spMk id="6" creationId="{742865FC-B91C-08D9-686C-C7A18D7C7DD6}"/>
          </ac:spMkLst>
        </pc:spChg>
        <pc:spChg chg="mod">
          <ac:chgData name="Emilie Moray" userId="687fc7f0-e2c0-4d27-bae9-3834b9675115" providerId="ADAL" clId="{34C65AA8-D9B6-4859-B7AF-224836B3A2A4}" dt="2026-05-28T14:56:50.817" v="4" actId="790"/>
          <ac:spMkLst>
            <pc:docMk/>
            <pc:sldMk cId="2576191073" sldId="276"/>
            <ac:spMk id="7" creationId="{8E4FC9FF-6363-4E56-C29C-862E3E2DC920}"/>
          </ac:spMkLst>
        </pc:spChg>
        <pc:graphicFrameChg chg="modGraphic">
          <ac:chgData name="Emilie Moray" userId="687fc7f0-e2c0-4d27-bae9-3834b9675115" providerId="ADAL" clId="{34C65AA8-D9B6-4859-B7AF-224836B3A2A4}" dt="2026-05-28T14:56:50.817" v="4" actId="790"/>
          <ac:graphicFrameMkLst>
            <pc:docMk/>
            <pc:sldMk cId="2576191073" sldId="276"/>
            <ac:graphicFrameMk id="3" creationId="{09B41FD0-0193-902A-D3A9-CE43B55421F3}"/>
          </ac:graphicFrameMkLst>
        </pc:graphicFrameChg>
      </pc:sldChg>
      <pc:sldChg chg="modSp mod">
        <pc:chgData name="Emilie Moray" userId="687fc7f0-e2c0-4d27-bae9-3834b9675115" providerId="ADAL" clId="{34C65AA8-D9B6-4859-B7AF-224836B3A2A4}" dt="2026-05-28T14:56:50.817" v="4" actId="790"/>
        <pc:sldMkLst>
          <pc:docMk/>
          <pc:sldMk cId="4115234640" sldId="282"/>
        </pc:sldMkLst>
        <pc:spChg chg="mod">
          <ac:chgData name="Emilie Moray" userId="687fc7f0-e2c0-4d27-bae9-3834b9675115" providerId="ADAL" clId="{34C65AA8-D9B6-4859-B7AF-224836B3A2A4}" dt="2026-05-28T14:56:50.817" v="4" actId="790"/>
          <ac:spMkLst>
            <pc:docMk/>
            <pc:sldMk cId="4115234640" sldId="282"/>
            <ac:spMk id="3" creationId="{261DAC0A-CE23-BA7A-41B6-11DD4D93FCDD}"/>
          </ac:spMkLst>
        </pc:spChg>
        <pc:spChg chg="mod">
          <ac:chgData name="Emilie Moray" userId="687fc7f0-e2c0-4d27-bae9-3834b9675115" providerId="ADAL" clId="{34C65AA8-D9B6-4859-B7AF-224836B3A2A4}" dt="2026-05-28T14:56:50.817" v="4" actId="790"/>
          <ac:spMkLst>
            <pc:docMk/>
            <pc:sldMk cId="4115234640" sldId="282"/>
            <ac:spMk id="4" creationId="{E8181B22-1C69-9138-1C2C-8BF910D4814E}"/>
          </ac:spMkLst>
        </pc:spChg>
        <pc:spChg chg="mod">
          <ac:chgData name="Emilie Moray" userId="687fc7f0-e2c0-4d27-bae9-3834b9675115" providerId="ADAL" clId="{34C65AA8-D9B6-4859-B7AF-224836B3A2A4}" dt="2026-05-28T14:56:50.817" v="4" actId="790"/>
          <ac:spMkLst>
            <pc:docMk/>
            <pc:sldMk cId="4115234640" sldId="282"/>
            <ac:spMk id="5" creationId="{70E8235B-B893-149A-6513-5195EBBDEC94}"/>
          </ac:spMkLst>
        </pc:spChg>
        <pc:spChg chg="mod">
          <ac:chgData name="Emilie Moray" userId="687fc7f0-e2c0-4d27-bae9-3834b9675115" providerId="ADAL" clId="{34C65AA8-D9B6-4859-B7AF-224836B3A2A4}" dt="2026-05-28T14:56:50.817" v="4" actId="790"/>
          <ac:spMkLst>
            <pc:docMk/>
            <pc:sldMk cId="4115234640" sldId="282"/>
            <ac:spMk id="11" creationId="{AF6C42F6-004C-1F94-840A-69EF2D7268D0}"/>
          </ac:spMkLst>
        </pc:spChg>
        <pc:spChg chg="mod">
          <ac:chgData name="Emilie Moray" userId="687fc7f0-e2c0-4d27-bae9-3834b9675115" providerId="ADAL" clId="{34C65AA8-D9B6-4859-B7AF-224836B3A2A4}" dt="2026-05-28T14:56:50.817" v="4" actId="790"/>
          <ac:spMkLst>
            <pc:docMk/>
            <pc:sldMk cId="4115234640" sldId="282"/>
            <ac:spMk id="14" creationId="{9E02D64B-1967-54F6-A168-E6038AAD111F}"/>
          </ac:spMkLst>
        </pc:spChg>
      </pc:sldChg>
      <pc:sldChg chg="modSp mod">
        <pc:chgData name="Emilie Moray" userId="687fc7f0-e2c0-4d27-bae9-3834b9675115" providerId="ADAL" clId="{34C65AA8-D9B6-4859-B7AF-224836B3A2A4}" dt="2026-05-28T14:57:02.069" v="6" actId="20577"/>
        <pc:sldMkLst>
          <pc:docMk/>
          <pc:sldMk cId="2507437892" sldId="291"/>
        </pc:sldMkLst>
        <pc:spChg chg="mod">
          <ac:chgData name="Emilie Moray" userId="687fc7f0-e2c0-4d27-bae9-3834b9675115" providerId="ADAL" clId="{34C65AA8-D9B6-4859-B7AF-224836B3A2A4}" dt="2026-05-28T14:56:50.817" v="4" actId="790"/>
          <ac:spMkLst>
            <pc:docMk/>
            <pc:sldMk cId="2507437892" sldId="291"/>
            <ac:spMk id="3" creationId="{AF401057-94EC-44E4-5D6E-3F4C12711582}"/>
          </ac:spMkLst>
        </pc:spChg>
        <pc:spChg chg="mod">
          <ac:chgData name="Emilie Moray" userId="687fc7f0-e2c0-4d27-bae9-3834b9675115" providerId="ADAL" clId="{34C65AA8-D9B6-4859-B7AF-224836B3A2A4}" dt="2026-05-28T14:57:02.069" v="6" actId="20577"/>
          <ac:spMkLst>
            <pc:docMk/>
            <pc:sldMk cId="2507437892" sldId="291"/>
            <ac:spMk id="4" creationId="{15E7C852-53D9-F035-494F-5D3D8B7D80FC}"/>
          </ac:spMkLst>
        </pc:spChg>
        <pc:spChg chg="mod">
          <ac:chgData name="Emilie Moray" userId="687fc7f0-e2c0-4d27-bae9-3834b9675115" providerId="ADAL" clId="{34C65AA8-D9B6-4859-B7AF-224836B3A2A4}" dt="2026-05-28T14:56:50.817" v="4" actId="790"/>
          <ac:spMkLst>
            <pc:docMk/>
            <pc:sldMk cId="2507437892" sldId="291"/>
            <ac:spMk id="5" creationId="{C81D7860-F111-28D1-DB9A-F1B2CAB78F40}"/>
          </ac:spMkLst>
        </pc:spChg>
      </pc:sldChg>
      <pc:sldChg chg="modSp mod">
        <pc:chgData name="Emilie Moray" userId="687fc7f0-e2c0-4d27-bae9-3834b9675115" providerId="ADAL" clId="{34C65AA8-D9B6-4859-B7AF-224836B3A2A4}" dt="2026-05-28T14:56:50.817" v="4" actId="790"/>
        <pc:sldMkLst>
          <pc:docMk/>
          <pc:sldMk cId="2366684595" sldId="294"/>
        </pc:sldMkLst>
        <pc:spChg chg="mod">
          <ac:chgData name="Emilie Moray" userId="687fc7f0-e2c0-4d27-bae9-3834b9675115" providerId="ADAL" clId="{34C65AA8-D9B6-4859-B7AF-224836B3A2A4}" dt="2026-05-28T14:56:50.817" v="4" actId="790"/>
          <ac:spMkLst>
            <pc:docMk/>
            <pc:sldMk cId="2366684595" sldId="294"/>
            <ac:spMk id="2" creationId="{AE9E5F9E-E598-5D51-C084-C9BA5B45EC1A}"/>
          </ac:spMkLst>
        </pc:spChg>
        <pc:spChg chg="mod">
          <ac:chgData name="Emilie Moray" userId="687fc7f0-e2c0-4d27-bae9-3834b9675115" providerId="ADAL" clId="{34C65AA8-D9B6-4859-B7AF-224836B3A2A4}" dt="2026-05-28T14:56:50.817" v="4" actId="790"/>
          <ac:spMkLst>
            <pc:docMk/>
            <pc:sldMk cId="2366684595" sldId="294"/>
            <ac:spMk id="4" creationId="{EC679386-C0B6-98AC-AEF9-61F1CA331461}"/>
          </ac:spMkLst>
        </pc:spChg>
        <pc:spChg chg="mod">
          <ac:chgData name="Emilie Moray" userId="687fc7f0-e2c0-4d27-bae9-3834b9675115" providerId="ADAL" clId="{34C65AA8-D9B6-4859-B7AF-224836B3A2A4}" dt="2026-05-28T14:56:50.817" v="4" actId="790"/>
          <ac:spMkLst>
            <pc:docMk/>
            <pc:sldMk cId="2366684595" sldId="294"/>
            <ac:spMk id="7" creationId="{BED98010-455C-453A-6D27-AA24A56E7C9B}"/>
          </ac:spMkLst>
        </pc:spChg>
        <pc:spChg chg="mod">
          <ac:chgData name="Emilie Moray" userId="687fc7f0-e2c0-4d27-bae9-3834b9675115" providerId="ADAL" clId="{34C65AA8-D9B6-4859-B7AF-224836B3A2A4}" dt="2026-05-28T14:56:50.817" v="4" actId="790"/>
          <ac:spMkLst>
            <pc:docMk/>
            <pc:sldMk cId="2366684595" sldId="294"/>
            <ac:spMk id="8" creationId="{FBD07C61-A4B4-2F65-0DCA-DAB2A78B4956}"/>
          </ac:spMkLst>
        </pc:spChg>
        <pc:spChg chg="mod">
          <ac:chgData name="Emilie Moray" userId="687fc7f0-e2c0-4d27-bae9-3834b9675115" providerId="ADAL" clId="{34C65AA8-D9B6-4859-B7AF-224836B3A2A4}" dt="2026-05-28T14:56:50.817" v="4" actId="790"/>
          <ac:spMkLst>
            <pc:docMk/>
            <pc:sldMk cId="2366684595" sldId="294"/>
            <ac:spMk id="11" creationId="{0128BF74-D574-C8A6-F83A-0C0C9169F61F}"/>
          </ac:spMkLst>
        </pc:spChg>
        <pc:spChg chg="mod">
          <ac:chgData name="Emilie Moray" userId="687fc7f0-e2c0-4d27-bae9-3834b9675115" providerId="ADAL" clId="{34C65AA8-D9B6-4859-B7AF-224836B3A2A4}" dt="2026-05-28T14:56:50.817" v="4" actId="790"/>
          <ac:spMkLst>
            <pc:docMk/>
            <pc:sldMk cId="2366684595" sldId="294"/>
            <ac:spMk id="12" creationId="{6BD884F8-E853-328F-473E-41A243CC1AC1}"/>
          </ac:spMkLst>
        </pc:spChg>
        <pc:spChg chg="mod">
          <ac:chgData name="Emilie Moray" userId="687fc7f0-e2c0-4d27-bae9-3834b9675115" providerId="ADAL" clId="{34C65AA8-D9B6-4859-B7AF-224836B3A2A4}" dt="2026-05-28T14:56:50.817" v="4" actId="790"/>
          <ac:spMkLst>
            <pc:docMk/>
            <pc:sldMk cId="2366684595" sldId="294"/>
            <ac:spMk id="13" creationId="{64D1EFEC-2B9B-3F14-93B2-42F5791932C9}"/>
          </ac:spMkLst>
        </pc:spChg>
        <pc:spChg chg="mod">
          <ac:chgData name="Emilie Moray" userId="687fc7f0-e2c0-4d27-bae9-3834b9675115" providerId="ADAL" clId="{34C65AA8-D9B6-4859-B7AF-224836B3A2A4}" dt="2026-05-28T14:56:50.817" v="4" actId="790"/>
          <ac:spMkLst>
            <pc:docMk/>
            <pc:sldMk cId="2366684595" sldId="294"/>
            <ac:spMk id="14" creationId="{2A787DB8-B49E-157F-2FDF-226D1ECD5C66}"/>
          </ac:spMkLst>
        </pc:spChg>
        <pc:spChg chg="mod">
          <ac:chgData name="Emilie Moray" userId="687fc7f0-e2c0-4d27-bae9-3834b9675115" providerId="ADAL" clId="{34C65AA8-D9B6-4859-B7AF-224836B3A2A4}" dt="2026-05-28T14:56:50.817" v="4" actId="790"/>
          <ac:spMkLst>
            <pc:docMk/>
            <pc:sldMk cId="2366684595" sldId="294"/>
            <ac:spMk id="15" creationId="{43E6ACC0-DB86-78A1-494B-7F60FCBB8EBD}"/>
          </ac:spMkLst>
        </pc:spChg>
        <pc:spChg chg="mod">
          <ac:chgData name="Emilie Moray" userId="687fc7f0-e2c0-4d27-bae9-3834b9675115" providerId="ADAL" clId="{34C65AA8-D9B6-4859-B7AF-224836B3A2A4}" dt="2026-05-28T14:56:50.817" v="4" actId="790"/>
          <ac:spMkLst>
            <pc:docMk/>
            <pc:sldMk cId="2366684595" sldId="294"/>
            <ac:spMk id="19" creationId="{4B28AD06-6B65-6D3D-2368-F12D73FDFB41}"/>
          </ac:spMkLst>
        </pc:spChg>
      </pc:sldChg>
      <pc:sldChg chg="modSp mod">
        <pc:chgData name="Emilie Moray" userId="687fc7f0-e2c0-4d27-bae9-3834b9675115" providerId="ADAL" clId="{34C65AA8-D9B6-4859-B7AF-224836B3A2A4}" dt="2026-05-28T14:56:50.817" v="4" actId="790"/>
        <pc:sldMkLst>
          <pc:docMk/>
          <pc:sldMk cId="3085013006" sldId="295"/>
        </pc:sldMkLst>
        <pc:spChg chg="mod">
          <ac:chgData name="Emilie Moray" userId="687fc7f0-e2c0-4d27-bae9-3834b9675115" providerId="ADAL" clId="{34C65AA8-D9B6-4859-B7AF-224836B3A2A4}" dt="2026-05-28T14:56:50.817" v="4" actId="790"/>
          <ac:spMkLst>
            <pc:docMk/>
            <pc:sldMk cId="3085013006" sldId="295"/>
            <ac:spMk id="2" creationId="{62812219-B758-B951-38AB-4F52A129A3B6}"/>
          </ac:spMkLst>
        </pc:spChg>
        <pc:spChg chg="mod">
          <ac:chgData name="Emilie Moray" userId="687fc7f0-e2c0-4d27-bae9-3834b9675115" providerId="ADAL" clId="{34C65AA8-D9B6-4859-B7AF-224836B3A2A4}" dt="2026-05-28T14:56:50.817" v="4" actId="790"/>
          <ac:spMkLst>
            <pc:docMk/>
            <pc:sldMk cId="3085013006" sldId="295"/>
            <ac:spMk id="3" creationId="{6C7A00A4-7749-6DC0-0BF4-2447748249DB}"/>
          </ac:spMkLst>
        </pc:spChg>
        <pc:spChg chg="mod">
          <ac:chgData name="Emilie Moray" userId="687fc7f0-e2c0-4d27-bae9-3834b9675115" providerId="ADAL" clId="{34C65AA8-D9B6-4859-B7AF-224836B3A2A4}" dt="2026-05-28T14:56:50.817" v="4" actId="790"/>
          <ac:spMkLst>
            <pc:docMk/>
            <pc:sldMk cId="3085013006" sldId="295"/>
            <ac:spMk id="5" creationId="{7FB724D4-610C-75DC-97BB-AAB62793F4A7}"/>
          </ac:spMkLst>
        </pc:spChg>
      </pc:sldChg>
      <pc:sldChg chg="modSp mod">
        <pc:chgData name="Emilie Moray" userId="687fc7f0-e2c0-4d27-bae9-3834b9675115" providerId="ADAL" clId="{34C65AA8-D9B6-4859-B7AF-224836B3A2A4}" dt="2026-05-28T14:56:50.817" v="4" actId="790"/>
        <pc:sldMkLst>
          <pc:docMk/>
          <pc:sldMk cId="2822861911" sldId="296"/>
        </pc:sldMkLst>
        <pc:spChg chg="mod">
          <ac:chgData name="Emilie Moray" userId="687fc7f0-e2c0-4d27-bae9-3834b9675115" providerId="ADAL" clId="{34C65AA8-D9B6-4859-B7AF-224836B3A2A4}" dt="2026-05-28T14:56:50.817" v="4" actId="790"/>
          <ac:spMkLst>
            <pc:docMk/>
            <pc:sldMk cId="2822861911" sldId="296"/>
            <ac:spMk id="2" creationId="{33919B61-615D-6D12-810A-FEDAEB55384D}"/>
          </ac:spMkLst>
        </pc:spChg>
        <pc:spChg chg="mod">
          <ac:chgData name="Emilie Moray" userId="687fc7f0-e2c0-4d27-bae9-3834b9675115" providerId="ADAL" clId="{34C65AA8-D9B6-4859-B7AF-224836B3A2A4}" dt="2026-05-28T14:56:50.817" v="4" actId="790"/>
          <ac:spMkLst>
            <pc:docMk/>
            <pc:sldMk cId="2822861911" sldId="296"/>
            <ac:spMk id="3" creationId="{2BF17AF4-7729-5B98-FA0C-CB744739E126}"/>
          </ac:spMkLst>
        </pc:spChg>
        <pc:spChg chg="mod">
          <ac:chgData name="Emilie Moray" userId="687fc7f0-e2c0-4d27-bae9-3834b9675115" providerId="ADAL" clId="{34C65AA8-D9B6-4859-B7AF-224836B3A2A4}" dt="2026-05-28T14:56:50.817" v="4" actId="790"/>
          <ac:spMkLst>
            <pc:docMk/>
            <pc:sldMk cId="2822861911" sldId="296"/>
            <ac:spMk id="8" creationId="{FAF21706-5080-2814-FAB7-AE532B207FD3}"/>
          </ac:spMkLst>
        </pc:spChg>
        <pc:spChg chg="mod">
          <ac:chgData name="Emilie Moray" userId="687fc7f0-e2c0-4d27-bae9-3834b9675115" providerId="ADAL" clId="{34C65AA8-D9B6-4859-B7AF-224836B3A2A4}" dt="2026-05-28T14:56:50.817" v="4" actId="790"/>
          <ac:spMkLst>
            <pc:docMk/>
            <pc:sldMk cId="2822861911" sldId="296"/>
            <ac:spMk id="9" creationId="{CF31E13A-3CB9-64D7-1D91-96D072A69DFD}"/>
          </ac:spMkLst>
        </pc:spChg>
        <pc:spChg chg="mod">
          <ac:chgData name="Emilie Moray" userId="687fc7f0-e2c0-4d27-bae9-3834b9675115" providerId="ADAL" clId="{34C65AA8-D9B6-4859-B7AF-224836B3A2A4}" dt="2026-05-28T14:56:50.817" v="4" actId="790"/>
          <ac:spMkLst>
            <pc:docMk/>
            <pc:sldMk cId="2822861911" sldId="296"/>
            <ac:spMk id="10" creationId="{8FCE603D-B286-8B86-F2F5-ABE06D912F27}"/>
          </ac:spMkLst>
        </pc:spChg>
        <pc:spChg chg="mod">
          <ac:chgData name="Emilie Moray" userId="687fc7f0-e2c0-4d27-bae9-3834b9675115" providerId="ADAL" clId="{34C65AA8-D9B6-4859-B7AF-224836B3A2A4}" dt="2026-05-28T14:56:50.817" v="4" actId="790"/>
          <ac:spMkLst>
            <pc:docMk/>
            <pc:sldMk cId="2822861911" sldId="296"/>
            <ac:spMk id="11" creationId="{81B26008-D6D0-1E12-2FBD-56648384F7BD}"/>
          </ac:spMkLst>
        </pc:spChg>
        <pc:spChg chg="mod">
          <ac:chgData name="Emilie Moray" userId="687fc7f0-e2c0-4d27-bae9-3834b9675115" providerId="ADAL" clId="{34C65AA8-D9B6-4859-B7AF-224836B3A2A4}" dt="2026-05-28T14:56:50.817" v="4" actId="790"/>
          <ac:spMkLst>
            <pc:docMk/>
            <pc:sldMk cId="2822861911" sldId="296"/>
            <ac:spMk id="12" creationId="{2C8198C6-D3A0-A4DF-DE18-8291A3877B6B}"/>
          </ac:spMkLst>
        </pc:spChg>
      </pc:sldChg>
      <pc:sldChg chg="del">
        <pc:chgData name="Emilie Moray" userId="687fc7f0-e2c0-4d27-bae9-3834b9675115" providerId="ADAL" clId="{34C65AA8-D9B6-4859-B7AF-224836B3A2A4}" dt="2026-05-28T13:57:57.259" v="0" actId="47"/>
        <pc:sldMkLst>
          <pc:docMk/>
          <pc:sldMk cId="641922843" sldId="29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578D39-11E5-4202-B3CA-9921820E68B0}" type="datetimeFigureOut">
              <a:rPr lang="en-US" smtClean="0"/>
              <a:t>5/28/2026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ADED9F-6232-4B55-8D68-1C5F330F4F26}" type="slidenum">
              <a:rPr lang="en-US" smtClean="0"/>
              <a:t>‹#›</a:t>
            </a:fld>
            <a:endParaRPr lang="en-US"/>
          </a:p>
        </p:txBody>
      </p:sp>
    </p:spTree>
    <p:extLst>
      <p:ext uri="{BB962C8B-B14F-4D97-AF65-F5344CB8AC3E}">
        <p14:creationId xmlns:p14="http://schemas.microsoft.com/office/powerpoint/2010/main" val="1996289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6D98CD6E-EC8D-77C3-CF9A-4A54BDAF6A2B}"/>
              </a:ext>
            </a:extLst>
          </p:cNvPr>
          <p:cNvSpPr>
            <a:spLocks noGrp="1"/>
          </p:cNvSpPr>
          <p:nvPr>
            <p:ph type="pic" sz="quarter" idx="10"/>
          </p:nvPr>
        </p:nvSpPr>
        <p:spPr>
          <a:xfrm>
            <a:off x="0" y="1"/>
            <a:ext cx="12191999" cy="2724149"/>
          </a:xfrm>
        </p:spPr>
        <p:txBody>
          <a:bodyPr/>
          <a:lstStyle/>
          <a:p>
            <a:endParaRPr lang="en-US"/>
          </a:p>
        </p:txBody>
      </p:sp>
      <p:sp>
        <p:nvSpPr>
          <p:cNvPr id="3" name="Slide Number Placeholder 5">
            <a:extLst>
              <a:ext uri="{FF2B5EF4-FFF2-40B4-BE49-F238E27FC236}">
                <a16:creationId xmlns:a16="http://schemas.microsoft.com/office/drawing/2014/main" id="{0A17E5A1-C722-5EDE-F970-8ED87CD71E3F}"/>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5" name="Straight Connector 4">
            <a:extLst>
              <a:ext uri="{FF2B5EF4-FFF2-40B4-BE49-F238E27FC236}">
                <a16:creationId xmlns:a16="http://schemas.microsoft.com/office/drawing/2014/main" id="{CFD65E38-416D-1C11-DE68-EB7A448385A1}"/>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F9C24F10-89BB-DCA9-77E6-5A7C81AC4D3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11185823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6D98CD6E-EC8D-77C3-CF9A-4A54BDAF6A2B}"/>
              </a:ext>
            </a:extLst>
          </p:cNvPr>
          <p:cNvSpPr>
            <a:spLocks noGrp="1"/>
          </p:cNvSpPr>
          <p:nvPr>
            <p:ph type="pic" sz="quarter" idx="10"/>
          </p:nvPr>
        </p:nvSpPr>
        <p:spPr>
          <a:xfrm>
            <a:off x="0" y="1"/>
            <a:ext cx="12191999" cy="6857999"/>
          </a:xfrm>
        </p:spPr>
        <p:txBody>
          <a:bodyPr/>
          <a:lstStyle/>
          <a:p>
            <a:endParaRPr lang="en-US"/>
          </a:p>
        </p:txBody>
      </p:sp>
      <p:sp>
        <p:nvSpPr>
          <p:cNvPr id="3" name="Slide Number Placeholder 5">
            <a:extLst>
              <a:ext uri="{FF2B5EF4-FFF2-40B4-BE49-F238E27FC236}">
                <a16:creationId xmlns:a16="http://schemas.microsoft.com/office/drawing/2014/main" id="{0A17E5A1-C722-5EDE-F970-8ED87CD71E3F}"/>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5" name="Straight Connector 4">
            <a:extLst>
              <a:ext uri="{FF2B5EF4-FFF2-40B4-BE49-F238E27FC236}">
                <a16:creationId xmlns:a16="http://schemas.microsoft.com/office/drawing/2014/main" id="{CFD65E38-416D-1C11-DE68-EB7A448385A1}"/>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F9C24F10-89BB-DCA9-77E6-5A7C81AC4D3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106353284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FC07556-E199-B012-94EA-E2D86C24D5B9}"/>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8" name="Straight Connector 7">
            <a:extLst>
              <a:ext uri="{FF2B5EF4-FFF2-40B4-BE49-F238E27FC236}">
                <a16:creationId xmlns:a16="http://schemas.microsoft.com/office/drawing/2014/main" id="{CC7BD2B7-9AEC-6A2F-CEF8-31E3C25C98CE}"/>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50E5EA72-0AC0-389D-CC13-5074DDF04A6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11166698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FC07556-E199-B012-94EA-E2D86C24D5B9}"/>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8" name="Straight Connector 7">
            <a:extLst>
              <a:ext uri="{FF2B5EF4-FFF2-40B4-BE49-F238E27FC236}">
                <a16:creationId xmlns:a16="http://schemas.microsoft.com/office/drawing/2014/main" id="{CC7BD2B7-9AEC-6A2F-CEF8-31E3C25C98CE}"/>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19E58028-CC10-A60A-6D00-7D24353CBDB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24431587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FC07556-E199-B012-94EA-E2D86C24D5B9}"/>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8" name="Straight Connector 7">
            <a:extLst>
              <a:ext uri="{FF2B5EF4-FFF2-40B4-BE49-F238E27FC236}">
                <a16:creationId xmlns:a16="http://schemas.microsoft.com/office/drawing/2014/main" id="{CC7BD2B7-9AEC-6A2F-CEF8-31E3C25C98CE}"/>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19E58028-CC10-A60A-6D00-7D24353CBDB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
        <p:nvSpPr>
          <p:cNvPr id="3" name="Rectangle 2">
            <a:extLst>
              <a:ext uri="{FF2B5EF4-FFF2-40B4-BE49-F238E27FC236}">
                <a16:creationId xmlns:a16="http://schemas.microsoft.com/office/drawing/2014/main" id="{308CFB80-F61E-9310-FC82-3F94E48B76D6}"/>
              </a:ext>
            </a:extLst>
          </p:cNvPr>
          <p:cNvSpPr/>
          <p:nvPr userDrawn="1"/>
        </p:nvSpPr>
        <p:spPr>
          <a:xfrm>
            <a:off x="0" y="1"/>
            <a:ext cx="12192000" cy="2514600"/>
          </a:xfrm>
          <a:prstGeom prst="rect">
            <a:avLst/>
          </a:prstGeom>
          <a:gradFill>
            <a:gsLst>
              <a:gs pos="0">
                <a:srgbClr val="FF1735"/>
              </a:gs>
              <a:gs pos="100000">
                <a:srgbClr val="7E008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C277B8F-BA56-442A-E7A5-BB7A9B38EE55}"/>
              </a:ext>
            </a:extLst>
          </p:cNvPr>
          <p:cNvSpPr/>
          <p:nvPr userDrawn="1"/>
        </p:nvSpPr>
        <p:spPr>
          <a:xfrm>
            <a:off x="0" y="2455589"/>
            <a:ext cx="12192000" cy="214603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1106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592460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FC07556-E199-B012-94EA-E2D86C24D5B9}"/>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8" name="Straight Connector 7">
            <a:extLst>
              <a:ext uri="{FF2B5EF4-FFF2-40B4-BE49-F238E27FC236}">
                <a16:creationId xmlns:a16="http://schemas.microsoft.com/office/drawing/2014/main" id="{CC7BD2B7-9AEC-6A2F-CEF8-31E3C25C98CE}"/>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5E7D67CF-53A2-B1AE-0A19-1C7F72BD103A}"/>
              </a:ext>
            </a:extLst>
          </p:cNvPr>
          <p:cNvSpPr/>
          <p:nvPr userDrawn="1"/>
        </p:nvSpPr>
        <p:spPr>
          <a:xfrm>
            <a:off x="0" y="0"/>
            <a:ext cx="12192000" cy="621291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C724B9F-F72B-A230-A893-57BBBF257CF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31414036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B25BA22-232D-FC8E-8D38-15B8AA6DA07B}"/>
              </a:ext>
            </a:extLst>
          </p:cNvPr>
          <p:cNvSpPr/>
          <p:nvPr userDrawn="1"/>
        </p:nvSpPr>
        <p:spPr>
          <a:xfrm>
            <a:off x="-1" y="-2"/>
            <a:ext cx="12191995" cy="6191252"/>
          </a:xfrm>
          <a:prstGeom prst="rect">
            <a:avLst/>
          </a:prstGeom>
          <a:gradFill>
            <a:gsLst>
              <a:gs pos="0">
                <a:srgbClr val="FF1735"/>
              </a:gs>
              <a:gs pos="100000">
                <a:srgbClr val="7E008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DFC07556-E199-B012-94EA-E2D86C24D5B9}"/>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8" name="Straight Connector 7">
            <a:extLst>
              <a:ext uri="{FF2B5EF4-FFF2-40B4-BE49-F238E27FC236}">
                <a16:creationId xmlns:a16="http://schemas.microsoft.com/office/drawing/2014/main" id="{CC7BD2B7-9AEC-6A2F-CEF8-31E3C25C98CE}"/>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CC724B9F-F72B-A230-A893-57BBBF257CF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
        <p:nvSpPr>
          <p:cNvPr id="4" name="Oval 3">
            <a:extLst>
              <a:ext uri="{FF2B5EF4-FFF2-40B4-BE49-F238E27FC236}">
                <a16:creationId xmlns:a16="http://schemas.microsoft.com/office/drawing/2014/main" id="{F27EF161-47AE-309B-52B2-56CA15323B45}"/>
              </a:ext>
            </a:extLst>
          </p:cNvPr>
          <p:cNvSpPr/>
          <p:nvPr userDrawn="1"/>
        </p:nvSpPr>
        <p:spPr>
          <a:xfrm>
            <a:off x="1643064" y="1219200"/>
            <a:ext cx="3171825" cy="3171825"/>
          </a:xfrm>
          <a:prstGeom prst="ellipse">
            <a:avLst/>
          </a:prstGeom>
          <a:gradFill>
            <a:gsLst>
              <a:gs pos="0">
                <a:srgbClr val="FF1735">
                  <a:alpha val="73000"/>
                </a:srgbClr>
              </a:gs>
              <a:gs pos="100000">
                <a:srgbClr val="7E0080">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6">
            <a:extLst>
              <a:ext uri="{FF2B5EF4-FFF2-40B4-BE49-F238E27FC236}">
                <a16:creationId xmlns:a16="http://schemas.microsoft.com/office/drawing/2014/main" id="{063DB9DB-8F28-934C-D50B-8D1157A9A2C9}"/>
              </a:ext>
            </a:extLst>
          </p:cNvPr>
          <p:cNvSpPr>
            <a:spLocks noGrp="1"/>
          </p:cNvSpPr>
          <p:nvPr>
            <p:ph type="pic" sz="quarter" idx="10"/>
          </p:nvPr>
        </p:nvSpPr>
        <p:spPr>
          <a:xfrm>
            <a:off x="1795464" y="1371600"/>
            <a:ext cx="2867025" cy="2867025"/>
          </a:xfrm>
          <a:prstGeom prst="ellipse">
            <a:avLst/>
          </a:prstGeom>
        </p:spPr>
        <p:txBody>
          <a:bodyPr/>
          <a:lstStyle/>
          <a:p>
            <a:endParaRPr lang="en-US"/>
          </a:p>
        </p:txBody>
      </p:sp>
      <p:sp>
        <p:nvSpPr>
          <p:cNvPr id="9" name="Oval 8">
            <a:extLst>
              <a:ext uri="{FF2B5EF4-FFF2-40B4-BE49-F238E27FC236}">
                <a16:creationId xmlns:a16="http://schemas.microsoft.com/office/drawing/2014/main" id="{33989FD6-8E16-355F-33C9-899C85E2B338}"/>
              </a:ext>
            </a:extLst>
          </p:cNvPr>
          <p:cNvSpPr/>
          <p:nvPr userDrawn="1"/>
        </p:nvSpPr>
        <p:spPr>
          <a:xfrm>
            <a:off x="7377112" y="1219200"/>
            <a:ext cx="3171825" cy="3171825"/>
          </a:xfrm>
          <a:prstGeom prst="ellipse">
            <a:avLst/>
          </a:prstGeom>
          <a:gradFill>
            <a:gsLst>
              <a:gs pos="0">
                <a:srgbClr val="FF1735">
                  <a:alpha val="73000"/>
                </a:srgbClr>
              </a:gs>
              <a:gs pos="100000">
                <a:srgbClr val="7E0080">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6">
            <a:extLst>
              <a:ext uri="{FF2B5EF4-FFF2-40B4-BE49-F238E27FC236}">
                <a16:creationId xmlns:a16="http://schemas.microsoft.com/office/drawing/2014/main" id="{B918646B-C67D-82CD-F22F-134C8B2FE3FC}"/>
              </a:ext>
            </a:extLst>
          </p:cNvPr>
          <p:cNvSpPr>
            <a:spLocks noGrp="1"/>
          </p:cNvSpPr>
          <p:nvPr>
            <p:ph type="pic" sz="quarter" idx="11"/>
          </p:nvPr>
        </p:nvSpPr>
        <p:spPr>
          <a:xfrm>
            <a:off x="7529512" y="1371600"/>
            <a:ext cx="2867025" cy="2867025"/>
          </a:xfrm>
          <a:prstGeom prst="ellipse">
            <a:avLst/>
          </a:prstGeom>
        </p:spPr>
        <p:txBody>
          <a:bodyPr/>
          <a:lstStyle/>
          <a:p>
            <a:endParaRPr lang="en-US"/>
          </a:p>
        </p:txBody>
      </p:sp>
    </p:spTree>
    <p:extLst>
      <p:ext uri="{BB962C8B-B14F-4D97-AF65-F5344CB8AC3E}">
        <p14:creationId xmlns:p14="http://schemas.microsoft.com/office/powerpoint/2010/main" val="15847066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B25BA22-232D-FC8E-8D38-15B8AA6DA07B}"/>
              </a:ext>
            </a:extLst>
          </p:cNvPr>
          <p:cNvSpPr/>
          <p:nvPr userDrawn="1"/>
        </p:nvSpPr>
        <p:spPr>
          <a:xfrm>
            <a:off x="-1" y="-2"/>
            <a:ext cx="12191995" cy="6191252"/>
          </a:xfrm>
          <a:prstGeom prst="rect">
            <a:avLst/>
          </a:prstGeom>
          <a:gradFill>
            <a:gsLst>
              <a:gs pos="0">
                <a:srgbClr val="FF1735"/>
              </a:gs>
              <a:gs pos="100000">
                <a:srgbClr val="7E008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DFC07556-E199-B012-94EA-E2D86C24D5B9}"/>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8" name="Straight Connector 7">
            <a:extLst>
              <a:ext uri="{FF2B5EF4-FFF2-40B4-BE49-F238E27FC236}">
                <a16:creationId xmlns:a16="http://schemas.microsoft.com/office/drawing/2014/main" id="{CC7BD2B7-9AEC-6A2F-CEF8-31E3C25C98CE}"/>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CC724B9F-F72B-A230-A893-57BBBF257CF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
        <p:nvSpPr>
          <p:cNvPr id="2" name="Oval 1">
            <a:extLst>
              <a:ext uri="{FF2B5EF4-FFF2-40B4-BE49-F238E27FC236}">
                <a16:creationId xmlns:a16="http://schemas.microsoft.com/office/drawing/2014/main" id="{A70FACA7-8D83-63FC-615B-035D2743F19C}"/>
              </a:ext>
            </a:extLst>
          </p:cNvPr>
          <p:cNvSpPr/>
          <p:nvPr userDrawn="1"/>
        </p:nvSpPr>
        <p:spPr>
          <a:xfrm>
            <a:off x="1290638" y="2047875"/>
            <a:ext cx="2343150" cy="2343150"/>
          </a:xfrm>
          <a:prstGeom prst="ellipse">
            <a:avLst/>
          </a:prstGeom>
          <a:gradFill>
            <a:gsLst>
              <a:gs pos="0">
                <a:srgbClr val="FF1735">
                  <a:alpha val="73000"/>
                </a:srgbClr>
              </a:gs>
              <a:gs pos="100000">
                <a:srgbClr val="7E0080">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6">
            <a:extLst>
              <a:ext uri="{FF2B5EF4-FFF2-40B4-BE49-F238E27FC236}">
                <a16:creationId xmlns:a16="http://schemas.microsoft.com/office/drawing/2014/main" id="{AA26B8B6-AC6C-2411-E76E-E63096C90F3A}"/>
              </a:ext>
            </a:extLst>
          </p:cNvPr>
          <p:cNvSpPr>
            <a:spLocks noGrp="1"/>
          </p:cNvSpPr>
          <p:nvPr>
            <p:ph type="pic" sz="quarter" idx="10"/>
          </p:nvPr>
        </p:nvSpPr>
        <p:spPr>
          <a:xfrm>
            <a:off x="1403222" y="2160459"/>
            <a:ext cx="2117982" cy="2117982"/>
          </a:xfrm>
          <a:prstGeom prst="ellipse">
            <a:avLst/>
          </a:prstGeom>
        </p:spPr>
        <p:txBody>
          <a:bodyPr/>
          <a:lstStyle/>
          <a:p>
            <a:endParaRPr lang="en-US"/>
          </a:p>
        </p:txBody>
      </p:sp>
      <p:sp>
        <p:nvSpPr>
          <p:cNvPr id="12" name="Oval 11">
            <a:extLst>
              <a:ext uri="{FF2B5EF4-FFF2-40B4-BE49-F238E27FC236}">
                <a16:creationId xmlns:a16="http://schemas.microsoft.com/office/drawing/2014/main" id="{B3CE7843-E8D2-44F4-9E70-2F68F0CB5AAA}"/>
              </a:ext>
            </a:extLst>
          </p:cNvPr>
          <p:cNvSpPr/>
          <p:nvPr userDrawn="1"/>
        </p:nvSpPr>
        <p:spPr>
          <a:xfrm>
            <a:off x="4924425" y="2047875"/>
            <a:ext cx="2343150" cy="2343150"/>
          </a:xfrm>
          <a:prstGeom prst="ellipse">
            <a:avLst/>
          </a:prstGeom>
          <a:gradFill>
            <a:gsLst>
              <a:gs pos="0">
                <a:srgbClr val="FF1735">
                  <a:alpha val="73000"/>
                </a:srgbClr>
              </a:gs>
              <a:gs pos="100000">
                <a:srgbClr val="7E0080">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6">
            <a:extLst>
              <a:ext uri="{FF2B5EF4-FFF2-40B4-BE49-F238E27FC236}">
                <a16:creationId xmlns:a16="http://schemas.microsoft.com/office/drawing/2014/main" id="{F1F3540C-6928-2EE0-D80B-D18B5AB6F70F}"/>
              </a:ext>
            </a:extLst>
          </p:cNvPr>
          <p:cNvSpPr>
            <a:spLocks noGrp="1"/>
          </p:cNvSpPr>
          <p:nvPr>
            <p:ph type="pic" sz="quarter" idx="11"/>
          </p:nvPr>
        </p:nvSpPr>
        <p:spPr>
          <a:xfrm>
            <a:off x="5037009" y="2160459"/>
            <a:ext cx="2117982" cy="2117982"/>
          </a:xfrm>
          <a:prstGeom prst="ellipse">
            <a:avLst/>
          </a:prstGeom>
        </p:spPr>
        <p:txBody>
          <a:bodyPr/>
          <a:lstStyle/>
          <a:p>
            <a:endParaRPr lang="en-US"/>
          </a:p>
        </p:txBody>
      </p:sp>
      <p:sp>
        <p:nvSpPr>
          <p:cNvPr id="14" name="Oval 13">
            <a:extLst>
              <a:ext uri="{FF2B5EF4-FFF2-40B4-BE49-F238E27FC236}">
                <a16:creationId xmlns:a16="http://schemas.microsoft.com/office/drawing/2014/main" id="{97964871-4EAC-0E40-3CC7-40E591803726}"/>
              </a:ext>
            </a:extLst>
          </p:cNvPr>
          <p:cNvSpPr/>
          <p:nvPr userDrawn="1"/>
        </p:nvSpPr>
        <p:spPr>
          <a:xfrm>
            <a:off x="8558212" y="2047875"/>
            <a:ext cx="2343150" cy="2343150"/>
          </a:xfrm>
          <a:prstGeom prst="ellipse">
            <a:avLst/>
          </a:prstGeom>
          <a:gradFill>
            <a:gsLst>
              <a:gs pos="0">
                <a:srgbClr val="FF1735">
                  <a:alpha val="73000"/>
                </a:srgbClr>
              </a:gs>
              <a:gs pos="100000">
                <a:srgbClr val="7E0080">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6">
            <a:extLst>
              <a:ext uri="{FF2B5EF4-FFF2-40B4-BE49-F238E27FC236}">
                <a16:creationId xmlns:a16="http://schemas.microsoft.com/office/drawing/2014/main" id="{CAC30FFD-1A64-63F0-CBF7-FA399ACDD7AD}"/>
              </a:ext>
            </a:extLst>
          </p:cNvPr>
          <p:cNvSpPr>
            <a:spLocks noGrp="1"/>
          </p:cNvSpPr>
          <p:nvPr>
            <p:ph type="pic" sz="quarter" idx="12"/>
          </p:nvPr>
        </p:nvSpPr>
        <p:spPr>
          <a:xfrm>
            <a:off x="8670796" y="2160459"/>
            <a:ext cx="2117982" cy="2117982"/>
          </a:xfrm>
          <a:prstGeom prst="ellipse">
            <a:avLst/>
          </a:prstGeom>
        </p:spPr>
        <p:txBody>
          <a:bodyPr/>
          <a:lstStyle/>
          <a:p>
            <a:endParaRPr lang="en-US"/>
          </a:p>
        </p:txBody>
      </p:sp>
    </p:spTree>
    <p:extLst>
      <p:ext uri="{BB962C8B-B14F-4D97-AF65-F5344CB8AC3E}">
        <p14:creationId xmlns:p14="http://schemas.microsoft.com/office/powerpoint/2010/main" val="325001987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B25BA22-232D-FC8E-8D38-15B8AA6DA07B}"/>
              </a:ext>
            </a:extLst>
          </p:cNvPr>
          <p:cNvSpPr/>
          <p:nvPr userDrawn="1"/>
        </p:nvSpPr>
        <p:spPr>
          <a:xfrm>
            <a:off x="-1" y="-2"/>
            <a:ext cx="12191995" cy="6191252"/>
          </a:xfrm>
          <a:prstGeom prst="rect">
            <a:avLst/>
          </a:prstGeom>
          <a:gradFill>
            <a:gsLst>
              <a:gs pos="0">
                <a:srgbClr val="FF1735"/>
              </a:gs>
              <a:gs pos="100000">
                <a:srgbClr val="7E008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DFC07556-E199-B012-94EA-E2D86C24D5B9}"/>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8" name="Straight Connector 7">
            <a:extLst>
              <a:ext uri="{FF2B5EF4-FFF2-40B4-BE49-F238E27FC236}">
                <a16:creationId xmlns:a16="http://schemas.microsoft.com/office/drawing/2014/main" id="{CC7BD2B7-9AEC-6A2F-CEF8-31E3C25C98CE}"/>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CC724B9F-F72B-A230-A893-57BBBF257CF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
        <p:nvSpPr>
          <p:cNvPr id="2" name="Oval 1">
            <a:extLst>
              <a:ext uri="{FF2B5EF4-FFF2-40B4-BE49-F238E27FC236}">
                <a16:creationId xmlns:a16="http://schemas.microsoft.com/office/drawing/2014/main" id="{99DEDA73-DC5D-FE69-6319-328664324FC4}"/>
              </a:ext>
            </a:extLst>
          </p:cNvPr>
          <p:cNvSpPr/>
          <p:nvPr userDrawn="1"/>
        </p:nvSpPr>
        <p:spPr>
          <a:xfrm>
            <a:off x="503358" y="1969498"/>
            <a:ext cx="2262868" cy="2262868"/>
          </a:xfrm>
          <a:prstGeom prst="ellipse">
            <a:avLst/>
          </a:prstGeom>
          <a:gradFill>
            <a:gsLst>
              <a:gs pos="0">
                <a:srgbClr val="FF1735">
                  <a:alpha val="73000"/>
                </a:srgbClr>
              </a:gs>
              <a:gs pos="100000">
                <a:srgbClr val="7E0080">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6">
            <a:extLst>
              <a:ext uri="{FF2B5EF4-FFF2-40B4-BE49-F238E27FC236}">
                <a16:creationId xmlns:a16="http://schemas.microsoft.com/office/drawing/2014/main" id="{F1702A1D-A99D-7694-FFAD-2D0598AC2EFB}"/>
              </a:ext>
            </a:extLst>
          </p:cNvPr>
          <p:cNvSpPr>
            <a:spLocks noGrp="1"/>
          </p:cNvSpPr>
          <p:nvPr>
            <p:ph type="pic" sz="quarter" idx="10"/>
          </p:nvPr>
        </p:nvSpPr>
        <p:spPr>
          <a:xfrm>
            <a:off x="615942" y="2082082"/>
            <a:ext cx="2045415" cy="2045415"/>
          </a:xfrm>
          <a:prstGeom prst="ellipse">
            <a:avLst/>
          </a:prstGeom>
        </p:spPr>
        <p:txBody>
          <a:bodyPr/>
          <a:lstStyle/>
          <a:p>
            <a:endParaRPr lang="en-US"/>
          </a:p>
        </p:txBody>
      </p:sp>
      <p:sp>
        <p:nvSpPr>
          <p:cNvPr id="5" name="Oval 4">
            <a:extLst>
              <a:ext uri="{FF2B5EF4-FFF2-40B4-BE49-F238E27FC236}">
                <a16:creationId xmlns:a16="http://schemas.microsoft.com/office/drawing/2014/main" id="{52678D85-10FB-682F-3142-B0F1B54F05A0}"/>
              </a:ext>
            </a:extLst>
          </p:cNvPr>
          <p:cNvSpPr/>
          <p:nvPr userDrawn="1"/>
        </p:nvSpPr>
        <p:spPr>
          <a:xfrm>
            <a:off x="6444099" y="1969498"/>
            <a:ext cx="2262868" cy="2262868"/>
          </a:xfrm>
          <a:prstGeom prst="ellipse">
            <a:avLst/>
          </a:prstGeom>
          <a:gradFill>
            <a:gsLst>
              <a:gs pos="0">
                <a:srgbClr val="FF1735">
                  <a:alpha val="73000"/>
                </a:srgbClr>
              </a:gs>
              <a:gs pos="100000">
                <a:srgbClr val="7E0080">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6">
            <a:extLst>
              <a:ext uri="{FF2B5EF4-FFF2-40B4-BE49-F238E27FC236}">
                <a16:creationId xmlns:a16="http://schemas.microsoft.com/office/drawing/2014/main" id="{E58D3AB9-0D4A-C765-B16E-1C3444F35504}"/>
              </a:ext>
            </a:extLst>
          </p:cNvPr>
          <p:cNvSpPr>
            <a:spLocks noGrp="1"/>
          </p:cNvSpPr>
          <p:nvPr>
            <p:ph type="pic" sz="quarter" idx="11"/>
          </p:nvPr>
        </p:nvSpPr>
        <p:spPr>
          <a:xfrm>
            <a:off x="6556683" y="2082082"/>
            <a:ext cx="2045415" cy="2045415"/>
          </a:xfrm>
          <a:prstGeom prst="ellipse">
            <a:avLst/>
          </a:prstGeom>
        </p:spPr>
        <p:txBody>
          <a:bodyPr/>
          <a:lstStyle/>
          <a:p>
            <a:endParaRPr lang="en-US"/>
          </a:p>
        </p:txBody>
      </p:sp>
      <p:sp>
        <p:nvSpPr>
          <p:cNvPr id="9" name="Oval 8">
            <a:extLst>
              <a:ext uri="{FF2B5EF4-FFF2-40B4-BE49-F238E27FC236}">
                <a16:creationId xmlns:a16="http://schemas.microsoft.com/office/drawing/2014/main" id="{C9079A3D-68E4-8ABF-40DD-8D9426BE2276}"/>
              </a:ext>
            </a:extLst>
          </p:cNvPr>
          <p:cNvSpPr/>
          <p:nvPr userDrawn="1"/>
        </p:nvSpPr>
        <p:spPr>
          <a:xfrm>
            <a:off x="9442144" y="1969498"/>
            <a:ext cx="2262868" cy="2262868"/>
          </a:xfrm>
          <a:prstGeom prst="ellipse">
            <a:avLst/>
          </a:prstGeom>
          <a:gradFill>
            <a:gsLst>
              <a:gs pos="0">
                <a:srgbClr val="FF1735">
                  <a:alpha val="73000"/>
                </a:srgbClr>
              </a:gs>
              <a:gs pos="100000">
                <a:srgbClr val="7E0080">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6">
            <a:extLst>
              <a:ext uri="{FF2B5EF4-FFF2-40B4-BE49-F238E27FC236}">
                <a16:creationId xmlns:a16="http://schemas.microsoft.com/office/drawing/2014/main" id="{102F5696-7C4A-3002-4153-5D4B98769771}"/>
              </a:ext>
            </a:extLst>
          </p:cNvPr>
          <p:cNvSpPr>
            <a:spLocks noGrp="1"/>
          </p:cNvSpPr>
          <p:nvPr>
            <p:ph type="pic" sz="quarter" idx="12"/>
          </p:nvPr>
        </p:nvSpPr>
        <p:spPr>
          <a:xfrm>
            <a:off x="9554728" y="2082082"/>
            <a:ext cx="2045415" cy="2045415"/>
          </a:xfrm>
          <a:prstGeom prst="ellipse">
            <a:avLst/>
          </a:prstGeom>
        </p:spPr>
        <p:txBody>
          <a:bodyPr/>
          <a:lstStyle/>
          <a:p>
            <a:endParaRPr lang="en-US"/>
          </a:p>
        </p:txBody>
      </p:sp>
      <p:sp>
        <p:nvSpPr>
          <p:cNvPr id="12" name="Oval 11">
            <a:extLst>
              <a:ext uri="{FF2B5EF4-FFF2-40B4-BE49-F238E27FC236}">
                <a16:creationId xmlns:a16="http://schemas.microsoft.com/office/drawing/2014/main" id="{F109A06E-CF1F-2FA6-CDF4-6B5A11C01FFE}"/>
              </a:ext>
            </a:extLst>
          </p:cNvPr>
          <p:cNvSpPr/>
          <p:nvPr userDrawn="1"/>
        </p:nvSpPr>
        <p:spPr>
          <a:xfrm>
            <a:off x="3480260" y="1969498"/>
            <a:ext cx="2262868" cy="2262868"/>
          </a:xfrm>
          <a:prstGeom prst="ellipse">
            <a:avLst/>
          </a:prstGeom>
          <a:gradFill>
            <a:gsLst>
              <a:gs pos="0">
                <a:srgbClr val="FF1735">
                  <a:alpha val="73000"/>
                </a:srgbClr>
              </a:gs>
              <a:gs pos="100000">
                <a:srgbClr val="7E0080">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6">
            <a:extLst>
              <a:ext uri="{FF2B5EF4-FFF2-40B4-BE49-F238E27FC236}">
                <a16:creationId xmlns:a16="http://schemas.microsoft.com/office/drawing/2014/main" id="{37AE9222-79C5-A733-9022-03C8E34F7DD0}"/>
              </a:ext>
            </a:extLst>
          </p:cNvPr>
          <p:cNvSpPr>
            <a:spLocks noGrp="1"/>
          </p:cNvSpPr>
          <p:nvPr>
            <p:ph type="pic" sz="quarter" idx="13"/>
          </p:nvPr>
        </p:nvSpPr>
        <p:spPr>
          <a:xfrm>
            <a:off x="3592844" y="2082082"/>
            <a:ext cx="2045415" cy="2045415"/>
          </a:xfrm>
          <a:prstGeom prst="ellipse">
            <a:avLst/>
          </a:prstGeom>
        </p:spPr>
        <p:txBody>
          <a:bodyPr/>
          <a:lstStyle/>
          <a:p>
            <a:endParaRPr lang="en-US"/>
          </a:p>
        </p:txBody>
      </p:sp>
    </p:spTree>
    <p:extLst>
      <p:ext uri="{BB962C8B-B14F-4D97-AF65-F5344CB8AC3E}">
        <p14:creationId xmlns:p14="http://schemas.microsoft.com/office/powerpoint/2010/main" val="4789796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FC07556-E199-B012-94EA-E2D86C24D5B9}"/>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8" name="Straight Connector 7">
            <a:extLst>
              <a:ext uri="{FF2B5EF4-FFF2-40B4-BE49-F238E27FC236}">
                <a16:creationId xmlns:a16="http://schemas.microsoft.com/office/drawing/2014/main" id="{CC7BD2B7-9AEC-6A2F-CEF8-31E3C25C98CE}"/>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5E7D67CF-53A2-B1AE-0A19-1C7F72BD103A}"/>
              </a:ext>
            </a:extLst>
          </p:cNvPr>
          <p:cNvSpPr/>
          <p:nvPr userDrawn="1"/>
        </p:nvSpPr>
        <p:spPr>
          <a:xfrm>
            <a:off x="0" y="0"/>
            <a:ext cx="12192000" cy="250520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AEC29D7-ADD1-DE5D-8AD3-C68E5C2A750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19049268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25AA6B-4B98-1867-D9F1-86F7490460A1}"/>
              </a:ext>
            </a:extLst>
          </p:cNvPr>
          <p:cNvSpPr/>
          <p:nvPr userDrawn="1"/>
        </p:nvSpPr>
        <p:spPr>
          <a:xfrm rot="5400000">
            <a:off x="5557838" y="-5557839"/>
            <a:ext cx="1076326" cy="12192001"/>
          </a:xfrm>
          <a:prstGeom prst="rect">
            <a:avLst/>
          </a:prstGeom>
          <a:gradFill>
            <a:gsLst>
              <a:gs pos="0">
                <a:srgbClr val="FF1735"/>
              </a:gs>
              <a:gs pos="100000">
                <a:srgbClr val="7E008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DFC07556-E199-B012-94EA-E2D86C24D5B9}"/>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8" name="Straight Connector 7">
            <a:extLst>
              <a:ext uri="{FF2B5EF4-FFF2-40B4-BE49-F238E27FC236}">
                <a16:creationId xmlns:a16="http://schemas.microsoft.com/office/drawing/2014/main" id="{CC7BD2B7-9AEC-6A2F-CEF8-31E3C25C98CE}"/>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5E7D67CF-53A2-B1AE-0A19-1C7F72BD103A}"/>
              </a:ext>
            </a:extLst>
          </p:cNvPr>
          <p:cNvSpPr/>
          <p:nvPr userDrawn="1"/>
        </p:nvSpPr>
        <p:spPr>
          <a:xfrm>
            <a:off x="0" y="2895600"/>
            <a:ext cx="12192000" cy="203835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AEC29D7-ADD1-DE5D-8AD3-C68E5C2A750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
        <p:nvSpPr>
          <p:cNvPr id="5" name="Title 1">
            <a:extLst>
              <a:ext uri="{FF2B5EF4-FFF2-40B4-BE49-F238E27FC236}">
                <a16:creationId xmlns:a16="http://schemas.microsoft.com/office/drawing/2014/main" id="{784D1249-E521-0B97-D24C-947D0259CDCC}"/>
              </a:ext>
            </a:extLst>
          </p:cNvPr>
          <p:cNvSpPr txBox="1">
            <a:spLocks/>
          </p:cNvSpPr>
          <p:nvPr userDrawn="1"/>
        </p:nvSpPr>
        <p:spPr>
          <a:xfrm>
            <a:off x="450012" y="337931"/>
            <a:ext cx="11195648" cy="678671"/>
          </a:xfrm>
          <a:prstGeom prst="rect">
            <a:avLst/>
          </a:prstGeom>
          <a:ln>
            <a:noFill/>
          </a:ln>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400" b="1" dirty="0">
                <a:solidFill>
                  <a:schemeClr val="bg1"/>
                </a:solidFill>
                <a:latin typeface="+mn-lt"/>
              </a:rPr>
              <a:t>Disclaimer</a:t>
            </a:r>
            <a:endParaRPr lang="en-NL" sz="2400" b="1" dirty="0">
              <a:solidFill>
                <a:schemeClr val="bg1"/>
              </a:solidFill>
              <a:latin typeface="+mn-lt"/>
            </a:endParaRPr>
          </a:p>
        </p:txBody>
      </p:sp>
      <p:sp>
        <p:nvSpPr>
          <p:cNvPr id="7" name="TextBox 6">
            <a:extLst>
              <a:ext uri="{FF2B5EF4-FFF2-40B4-BE49-F238E27FC236}">
                <a16:creationId xmlns:a16="http://schemas.microsoft.com/office/drawing/2014/main" id="{A74D510D-4052-9CF1-1C94-0BA5146E3A87}"/>
              </a:ext>
            </a:extLst>
          </p:cNvPr>
          <p:cNvSpPr txBox="1"/>
          <p:nvPr userDrawn="1"/>
        </p:nvSpPr>
        <p:spPr>
          <a:xfrm>
            <a:off x="416776" y="1414258"/>
            <a:ext cx="11166768"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lr>
                <a:srgbClr val="8A0681"/>
              </a:buClr>
              <a:buFont typeface="Wingdings" panose="05000000000000000000" pitchFamily="2" charset="2"/>
              <a:buChar char="§"/>
            </a:pPr>
            <a:r>
              <a:rPr lang="en-US" sz="1200" dirty="0">
                <a:latin typeface="+mn-lt"/>
              </a:rPr>
              <a:t>All valuation methodologies applied across assets are consistent with the AIFM Valuation Policy.</a:t>
            </a:r>
          </a:p>
          <a:p>
            <a:pPr marL="171450" indent="-171450">
              <a:buClr>
                <a:srgbClr val="8A0681"/>
              </a:buClr>
              <a:buFont typeface="Wingdings" panose="05000000000000000000" pitchFamily="2" charset="2"/>
              <a:buChar char="§"/>
            </a:pPr>
            <a:endParaRPr lang="en-US" sz="1200" dirty="0">
              <a:latin typeface="+mn-lt"/>
            </a:endParaRPr>
          </a:p>
          <a:p>
            <a:pPr marL="285750" indent="-285750">
              <a:buClr>
                <a:srgbClr val="8A0681"/>
              </a:buClr>
              <a:buFont typeface="Wingdings" panose="05000000000000000000" pitchFamily="2" charset="2"/>
              <a:buChar char="§"/>
            </a:pPr>
            <a:r>
              <a:rPr lang="en-US" sz="1200" dirty="0">
                <a:latin typeface="+mn-lt"/>
              </a:rPr>
              <a:t>The Valuation Committee adheres to the policy guidelines, which were approved by the Board and are reviewed annually.</a:t>
            </a:r>
          </a:p>
          <a:p>
            <a:pPr marL="171450" indent="-171450">
              <a:buClr>
                <a:srgbClr val="8A0681"/>
              </a:buClr>
              <a:buFont typeface="Wingdings" panose="05000000000000000000" pitchFamily="2" charset="2"/>
              <a:buChar char="§"/>
            </a:pPr>
            <a:endParaRPr lang="en-US" sz="1200" dirty="0">
              <a:latin typeface="+mn-lt"/>
            </a:endParaRPr>
          </a:p>
          <a:p>
            <a:pPr marL="285750" indent="-285750">
              <a:buClr>
                <a:srgbClr val="8A0681"/>
              </a:buClr>
              <a:buFont typeface="Wingdings" panose="05000000000000000000" pitchFamily="2" charset="2"/>
              <a:buChar char="§"/>
            </a:pPr>
            <a:r>
              <a:rPr lang="en-US" sz="1200" dirty="0">
                <a:latin typeface="+mn-lt"/>
              </a:rPr>
              <a:t>Assets below the AIFM variance thresholds were assessed during the non-LUX Valuation Committee. The AIFM has no further comments on the valuations provided and has not identified any events or other items which would lead to a significant variation above the defined threshold. A complete list of assets is available in the annex.</a:t>
            </a:r>
            <a:br>
              <a:rPr lang="en-US" sz="1200" dirty="0">
                <a:latin typeface="+mn-lt"/>
              </a:rPr>
            </a:br>
            <a:endParaRPr lang="en-US" sz="1200" dirty="0">
              <a:latin typeface="+mn-lt"/>
            </a:endParaRPr>
          </a:p>
          <a:p>
            <a:pPr marL="171450" indent="-171450">
              <a:buClr>
                <a:srgbClr val="8A0681"/>
              </a:buClr>
              <a:buFont typeface="Wingdings" panose="05000000000000000000" pitchFamily="2" charset="2"/>
              <a:buChar char="§"/>
            </a:pPr>
            <a:endParaRPr lang="en-US" sz="1200" dirty="0">
              <a:latin typeface="+mn-lt"/>
            </a:endParaRPr>
          </a:p>
          <a:p>
            <a:pPr marL="285750" indent="-285750">
              <a:buClr>
                <a:srgbClr val="8A0681"/>
              </a:buClr>
              <a:buFont typeface="Wingdings" panose="05000000000000000000" pitchFamily="2" charset="2"/>
              <a:buChar char="§"/>
            </a:pPr>
            <a:r>
              <a:rPr lang="en-US" sz="1200" dirty="0">
                <a:latin typeface="+mn-lt"/>
              </a:rPr>
              <a:t>This presentation focuses on projects that satisfy the conditions of the following methodology:</a:t>
            </a:r>
            <a:br>
              <a:rPr lang="en-US" sz="1200" dirty="0">
                <a:latin typeface="+mn-lt"/>
              </a:rPr>
            </a:br>
            <a:endParaRPr lang="en-US" sz="1200" dirty="0">
              <a:latin typeface="+mn-lt"/>
            </a:endParaRPr>
          </a:p>
          <a:p>
            <a:pPr lvl="1"/>
            <a:r>
              <a:rPr lang="en-US" sz="1200" b="1" dirty="0">
                <a:solidFill>
                  <a:srgbClr val="8A0681"/>
                </a:solidFill>
                <a:latin typeface="+mn-lt"/>
              </a:rPr>
              <a:t>1. Initial selection covers projects/investments meeting at least one of the following criteria (non-cumulative)</a:t>
            </a:r>
          </a:p>
          <a:p>
            <a:pPr marL="742950" lvl="1" indent="-285750">
              <a:buFontTx/>
              <a:buChar char="-"/>
            </a:pPr>
            <a:r>
              <a:rPr lang="en-US" sz="1200" dirty="0">
                <a:latin typeface="+mn-lt"/>
              </a:rPr>
              <a:t>The relative valuation exceeds the agreed tolerance threshold of xx%; </a:t>
            </a:r>
          </a:p>
          <a:p>
            <a:pPr marL="742950" lvl="1" indent="-285750">
              <a:buFontTx/>
              <a:buChar char="-"/>
            </a:pPr>
            <a:r>
              <a:rPr lang="en-US" sz="1200" dirty="0">
                <a:latin typeface="+mn-lt"/>
              </a:rPr>
              <a:t>The relative valuation results in an absolute market value difference of more than xx million between Qn-1 and Qn.</a:t>
            </a:r>
          </a:p>
          <a:p>
            <a:pPr lvl="1"/>
            <a:endParaRPr lang="en-US" sz="1200" dirty="0">
              <a:latin typeface="+mn-lt"/>
            </a:endParaRPr>
          </a:p>
          <a:p>
            <a:pPr lvl="1"/>
            <a:r>
              <a:rPr lang="en-US" sz="1200" b="1" dirty="0">
                <a:solidFill>
                  <a:srgbClr val="8A0681"/>
                </a:solidFill>
                <a:latin typeface="+mn-lt"/>
              </a:rPr>
              <a:t>2.</a:t>
            </a:r>
            <a:r>
              <a:rPr lang="en-US" sz="1200" dirty="0">
                <a:solidFill>
                  <a:srgbClr val="8A0681"/>
                </a:solidFill>
                <a:latin typeface="+mn-lt"/>
              </a:rPr>
              <a:t> </a:t>
            </a:r>
            <a:r>
              <a:rPr lang="en-US" sz="1200" b="1" dirty="0">
                <a:solidFill>
                  <a:srgbClr val="8A0681"/>
                </a:solidFill>
                <a:latin typeface="+mn-lt"/>
              </a:rPr>
              <a:t>A third criterion has been added by the AIFM to determine whether a review is required among projects/investments </a:t>
            </a:r>
            <a:br>
              <a:rPr lang="en-US" sz="1200" b="1" dirty="0">
                <a:solidFill>
                  <a:srgbClr val="8A0681"/>
                </a:solidFill>
                <a:latin typeface="+mn-lt"/>
              </a:rPr>
            </a:br>
            <a:r>
              <a:rPr lang="en-US" sz="1200" b="1" dirty="0">
                <a:solidFill>
                  <a:srgbClr val="8A0681"/>
                </a:solidFill>
                <a:latin typeface="+mn-lt"/>
              </a:rPr>
              <a:t>meeting one or both of the above:</a:t>
            </a:r>
          </a:p>
          <a:p>
            <a:pPr marL="742950" lvl="1" indent="-285750">
              <a:buFontTx/>
              <a:buChar char="-"/>
            </a:pPr>
            <a:r>
              <a:rPr lang="en-US" sz="1200" dirty="0">
                <a:latin typeface="+mn-lt"/>
              </a:rPr>
              <a:t>Assets represent more than xx% of the total investment of a Fund from the AIFM.</a:t>
            </a:r>
            <a:br>
              <a:rPr lang="en-US" sz="1200" dirty="0">
                <a:latin typeface="+mn-lt"/>
              </a:rPr>
            </a:br>
            <a:endParaRPr lang="en-US" sz="1200" dirty="0">
              <a:latin typeface="+mn-lt"/>
            </a:endParaRPr>
          </a:p>
          <a:p>
            <a:pPr marL="285750" indent="-285750">
              <a:buFont typeface="Arial" panose="020B0604020202020204" pitchFamily="34" charset="0"/>
              <a:buChar char="•"/>
            </a:pPr>
            <a:endParaRPr lang="en-US" sz="1200" dirty="0">
              <a:latin typeface="+mn-lt"/>
            </a:endParaRPr>
          </a:p>
          <a:p>
            <a:pPr marL="285750" indent="-285750">
              <a:buClr>
                <a:srgbClr val="8A0681"/>
              </a:buClr>
              <a:buFont typeface="Wingdings" panose="05000000000000000000" pitchFamily="2" charset="2"/>
              <a:buChar char="§"/>
            </a:pPr>
            <a:r>
              <a:rPr lang="en-US" sz="1200" dirty="0">
                <a:latin typeface="+mn-lt"/>
              </a:rPr>
              <a:t>The resulting sample forms the final review scope. For governance, materiality, or risk-related reasons, certain investments that met the first criteria but remained below the xx% thresholds were also included. Sample details are presented on the next slide</a:t>
            </a:r>
            <a:r>
              <a:rPr lang="en-GB" sz="1200" dirty="0">
                <a:latin typeface="+mn-lt"/>
              </a:rPr>
              <a:t>.</a:t>
            </a:r>
            <a:endParaRPr lang="en-US" sz="1200" dirty="0">
              <a:latin typeface="+mn-lt"/>
            </a:endParaRPr>
          </a:p>
          <a:p>
            <a:pPr marL="171450" lvl="1" indent="-171450">
              <a:buClr>
                <a:srgbClr val="8A0681"/>
              </a:buClr>
              <a:buFont typeface="Wingdings" panose="05000000000000000000" pitchFamily="2" charset="2"/>
              <a:buChar char="§"/>
            </a:pPr>
            <a:endParaRPr lang="en-US" sz="1200" dirty="0">
              <a:latin typeface="+mn-lt"/>
            </a:endParaRPr>
          </a:p>
          <a:p>
            <a:pPr marL="285750" lvl="1" indent="-285750">
              <a:buClr>
                <a:srgbClr val="8A0681"/>
              </a:buClr>
              <a:buFont typeface="Wingdings" panose="05000000000000000000" pitchFamily="2" charset="2"/>
              <a:buChar char="§"/>
            </a:pPr>
            <a:r>
              <a:rPr lang="en-US" sz="1200" dirty="0">
                <a:latin typeface="+mn-lt"/>
              </a:rPr>
              <a:t>Lastly, assets invested during the last quarter will be reviewed in </a:t>
            </a:r>
            <a:r>
              <a:rPr lang="en-US" sz="1200" dirty="0" err="1">
                <a:latin typeface="+mn-lt"/>
              </a:rPr>
              <a:t>Qn+x</a:t>
            </a:r>
            <a:r>
              <a:rPr lang="en-US" sz="1200" dirty="0">
                <a:latin typeface="+mn-lt"/>
              </a:rPr>
              <a:t> once a comparison basis is available.</a:t>
            </a:r>
          </a:p>
        </p:txBody>
      </p:sp>
      <p:sp>
        <p:nvSpPr>
          <p:cNvPr id="10" name="TextBox 9">
            <a:extLst>
              <a:ext uri="{FF2B5EF4-FFF2-40B4-BE49-F238E27FC236}">
                <a16:creationId xmlns:a16="http://schemas.microsoft.com/office/drawing/2014/main" id="{D2B5F6B0-791B-A7EF-39B3-A8DC48B8A741}"/>
              </a:ext>
            </a:extLst>
          </p:cNvPr>
          <p:cNvSpPr txBox="1"/>
          <p:nvPr userDrawn="1"/>
        </p:nvSpPr>
        <p:spPr>
          <a:xfrm>
            <a:off x="6384806" y="371692"/>
            <a:ext cx="5511919" cy="6520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200" i="1" dirty="0">
                <a:solidFill>
                  <a:schemeClr val="bg1"/>
                </a:solidFill>
              </a:rPr>
              <a:t>It must </a:t>
            </a:r>
            <a:r>
              <a:rPr lang="fr-BE" sz="1200" i="1" dirty="0" err="1">
                <a:solidFill>
                  <a:schemeClr val="bg1"/>
                </a:solidFill>
              </a:rPr>
              <a:t>be</a:t>
            </a:r>
            <a:r>
              <a:rPr lang="fr-BE" sz="1200" i="1" dirty="0">
                <a:solidFill>
                  <a:schemeClr val="bg1"/>
                </a:solidFill>
              </a:rPr>
              <a:t> </a:t>
            </a:r>
            <a:r>
              <a:rPr lang="fr-BE" sz="1200" i="1" dirty="0" err="1">
                <a:solidFill>
                  <a:schemeClr val="bg1"/>
                </a:solidFill>
              </a:rPr>
              <a:t>emphasized</a:t>
            </a:r>
            <a:r>
              <a:rPr lang="fr-BE" sz="1200" i="1" dirty="0">
                <a:solidFill>
                  <a:schemeClr val="bg1"/>
                </a:solidFill>
              </a:rPr>
              <a:t> </a:t>
            </a:r>
            <a:r>
              <a:rPr lang="fr-BE" sz="1200" i="1" dirty="0" err="1">
                <a:solidFill>
                  <a:schemeClr val="bg1"/>
                </a:solidFill>
              </a:rPr>
              <a:t>that</a:t>
            </a:r>
            <a:r>
              <a:rPr lang="fr-BE" sz="1200" i="1" dirty="0">
                <a:solidFill>
                  <a:schemeClr val="bg1"/>
                </a:solidFill>
              </a:rPr>
              <a:t> ALL assets are </a:t>
            </a:r>
            <a:r>
              <a:rPr lang="fr-BE" sz="1200" i="1" dirty="0" err="1">
                <a:solidFill>
                  <a:schemeClr val="bg1"/>
                </a:solidFill>
              </a:rPr>
              <a:t>reviewed</a:t>
            </a:r>
            <a:r>
              <a:rPr lang="fr-BE" sz="1200" i="1" dirty="0">
                <a:solidFill>
                  <a:schemeClr val="bg1"/>
                </a:solidFill>
              </a:rPr>
              <a:t> </a:t>
            </a:r>
            <a:r>
              <a:rPr lang="fr-BE" sz="1200" i="1" dirty="0" err="1">
                <a:solidFill>
                  <a:schemeClr val="bg1"/>
                </a:solidFill>
              </a:rPr>
              <a:t>even</a:t>
            </a:r>
            <a:r>
              <a:rPr lang="fr-BE" sz="1200" i="1" dirty="0">
                <a:solidFill>
                  <a:schemeClr val="bg1"/>
                </a:solidFill>
              </a:rPr>
              <a:t> </a:t>
            </a:r>
            <a:r>
              <a:rPr lang="fr-BE" sz="1200" i="1" dirty="0" err="1">
                <a:solidFill>
                  <a:schemeClr val="bg1"/>
                </a:solidFill>
              </a:rPr>
              <a:t>though</a:t>
            </a:r>
            <a:r>
              <a:rPr lang="fr-BE" sz="1200" i="1" dirty="0">
                <a:solidFill>
                  <a:schemeClr val="bg1"/>
                </a:solidFill>
              </a:rPr>
              <a:t> </a:t>
            </a:r>
            <a:r>
              <a:rPr lang="fr-BE" sz="1200" i="1" dirty="0" err="1">
                <a:solidFill>
                  <a:schemeClr val="bg1"/>
                </a:solidFill>
              </a:rPr>
              <a:t>only</a:t>
            </a:r>
            <a:r>
              <a:rPr lang="fr-BE" sz="1200" i="1" dirty="0">
                <a:solidFill>
                  <a:schemeClr val="bg1"/>
                </a:solidFill>
              </a:rPr>
              <a:t> a few </a:t>
            </a:r>
            <a:r>
              <a:rPr lang="fr-BE" sz="1200" i="1" dirty="0" err="1">
                <a:solidFill>
                  <a:schemeClr val="bg1"/>
                </a:solidFill>
              </a:rPr>
              <a:t>ones</a:t>
            </a:r>
            <a:r>
              <a:rPr lang="fr-BE" sz="1200" i="1" dirty="0">
                <a:solidFill>
                  <a:schemeClr val="bg1"/>
                </a:solidFill>
              </a:rPr>
              <a:t> </a:t>
            </a:r>
            <a:r>
              <a:rPr lang="fr-BE" sz="1200" i="1" dirty="0" err="1">
                <a:solidFill>
                  <a:schemeClr val="bg1"/>
                </a:solidFill>
              </a:rPr>
              <a:t>will</a:t>
            </a:r>
            <a:r>
              <a:rPr lang="fr-BE" sz="1200" i="1" dirty="0">
                <a:solidFill>
                  <a:schemeClr val="bg1"/>
                </a:solidFill>
              </a:rPr>
              <a:t> </a:t>
            </a:r>
            <a:r>
              <a:rPr lang="fr-BE" sz="1200" i="1" dirty="0" err="1">
                <a:solidFill>
                  <a:schemeClr val="bg1"/>
                </a:solidFill>
              </a:rPr>
              <a:t>be</a:t>
            </a:r>
            <a:r>
              <a:rPr lang="fr-BE" sz="1200" i="1" dirty="0">
                <a:solidFill>
                  <a:schemeClr val="bg1"/>
                </a:solidFill>
              </a:rPr>
              <a:t> </a:t>
            </a:r>
            <a:r>
              <a:rPr lang="fr-BE" sz="1200" i="1" dirty="0" err="1">
                <a:solidFill>
                  <a:schemeClr val="bg1"/>
                </a:solidFill>
              </a:rPr>
              <a:t>subject</a:t>
            </a:r>
            <a:r>
              <a:rPr lang="fr-BE" sz="1200" i="1" dirty="0">
                <a:solidFill>
                  <a:schemeClr val="bg1"/>
                </a:solidFill>
              </a:rPr>
              <a:t> of a </a:t>
            </a:r>
            <a:r>
              <a:rPr lang="fr-BE" sz="1200" i="1" dirty="0" err="1">
                <a:solidFill>
                  <a:schemeClr val="bg1"/>
                </a:solidFill>
              </a:rPr>
              <a:t>detailed</a:t>
            </a:r>
            <a:r>
              <a:rPr lang="fr-BE" sz="1200" i="1" dirty="0">
                <a:solidFill>
                  <a:schemeClr val="bg1"/>
                </a:solidFill>
              </a:rPr>
              <a:t> </a:t>
            </a:r>
            <a:r>
              <a:rPr lang="fr-BE" sz="1200" i="1" dirty="0" err="1">
                <a:solidFill>
                  <a:schemeClr val="bg1"/>
                </a:solidFill>
              </a:rPr>
              <a:t>analysis</a:t>
            </a:r>
            <a:r>
              <a:rPr lang="fr-BE" sz="1200" i="1" dirty="0">
                <a:solidFill>
                  <a:schemeClr val="bg1"/>
                </a:solidFill>
              </a:rPr>
              <a:t>.</a:t>
            </a:r>
            <a:endParaRPr lang="en-NL" sz="1200" i="1" dirty="0">
              <a:solidFill>
                <a:schemeClr val="bg1"/>
              </a:solidFill>
            </a:endParaRPr>
          </a:p>
          <a:p>
            <a:endParaRPr lang="en-US" sz="1200" dirty="0">
              <a:solidFill>
                <a:schemeClr val="bg1"/>
              </a:solidFill>
            </a:endParaRPr>
          </a:p>
        </p:txBody>
      </p:sp>
    </p:spTree>
    <p:extLst>
      <p:ext uri="{BB962C8B-B14F-4D97-AF65-F5344CB8AC3E}">
        <p14:creationId xmlns:p14="http://schemas.microsoft.com/office/powerpoint/2010/main" val="29687135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5A4722-7FEF-E374-EE54-94801E2F5D34}"/>
              </a:ext>
            </a:extLst>
          </p:cNvPr>
          <p:cNvSpPr/>
          <p:nvPr userDrawn="1"/>
        </p:nvSpPr>
        <p:spPr>
          <a:xfrm>
            <a:off x="0" y="-2"/>
            <a:ext cx="6096000" cy="6858002"/>
          </a:xfrm>
          <a:prstGeom prst="rect">
            <a:avLst/>
          </a:prstGeom>
          <a:gradFill>
            <a:gsLst>
              <a:gs pos="0">
                <a:srgbClr val="FF1735"/>
              </a:gs>
              <a:gs pos="100000">
                <a:srgbClr val="7E008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EDD125FA-ECF5-319A-EC92-E967C75E0CEB}"/>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6" name="Straight Connector 5">
            <a:extLst>
              <a:ext uri="{FF2B5EF4-FFF2-40B4-BE49-F238E27FC236}">
                <a16:creationId xmlns:a16="http://schemas.microsoft.com/office/drawing/2014/main" id="{5C86B6A0-EE0F-B1A1-6214-537C9935D732}"/>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F8C4F51-2725-F8D7-B5AF-941EB5CAF5A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24516947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5A4722-7FEF-E374-EE54-94801E2F5D34}"/>
              </a:ext>
            </a:extLst>
          </p:cNvPr>
          <p:cNvSpPr/>
          <p:nvPr userDrawn="1"/>
        </p:nvSpPr>
        <p:spPr>
          <a:xfrm>
            <a:off x="0" y="-2"/>
            <a:ext cx="6096000" cy="685800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EDD125FA-ECF5-319A-EC92-E967C75E0CEB}"/>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6" name="Straight Connector 5">
            <a:extLst>
              <a:ext uri="{FF2B5EF4-FFF2-40B4-BE49-F238E27FC236}">
                <a16:creationId xmlns:a16="http://schemas.microsoft.com/office/drawing/2014/main" id="{5C86B6A0-EE0F-B1A1-6214-537C9935D732}"/>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F8C4F51-2725-F8D7-B5AF-941EB5CAF5A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23787267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Content with Cap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5A4722-7FEF-E374-EE54-94801E2F5D34}"/>
              </a:ext>
            </a:extLst>
          </p:cNvPr>
          <p:cNvSpPr/>
          <p:nvPr userDrawn="1"/>
        </p:nvSpPr>
        <p:spPr>
          <a:xfrm>
            <a:off x="-1" y="-2"/>
            <a:ext cx="8085901" cy="685800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EDD125FA-ECF5-319A-EC92-E967C75E0CEB}"/>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6" name="Straight Connector 5">
            <a:extLst>
              <a:ext uri="{FF2B5EF4-FFF2-40B4-BE49-F238E27FC236}">
                <a16:creationId xmlns:a16="http://schemas.microsoft.com/office/drawing/2014/main" id="{5C86B6A0-EE0F-B1A1-6214-537C9935D732}"/>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F8C4F51-2725-F8D7-B5AF-941EB5CAF5A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11237428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5A4722-7FEF-E374-EE54-94801E2F5D34}"/>
              </a:ext>
            </a:extLst>
          </p:cNvPr>
          <p:cNvSpPr/>
          <p:nvPr userDrawn="1"/>
        </p:nvSpPr>
        <p:spPr>
          <a:xfrm>
            <a:off x="-1" y="-2"/>
            <a:ext cx="12191995" cy="6275542"/>
          </a:xfrm>
          <a:prstGeom prst="rect">
            <a:avLst/>
          </a:prstGeom>
          <a:gradFill>
            <a:gsLst>
              <a:gs pos="0">
                <a:srgbClr val="FF1735"/>
              </a:gs>
              <a:gs pos="100000">
                <a:srgbClr val="7E008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EDD125FA-ECF5-319A-EC92-E967C75E0CEB}"/>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pic>
        <p:nvPicPr>
          <p:cNvPr id="3" name="Picture 2">
            <a:extLst>
              <a:ext uri="{FF2B5EF4-FFF2-40B4-BE49-F238E27FC236}">
                <a16:creationId xmlns:a16="http://schemas.microsoft.com/office/drawing/2014/main" id="{69A38029-4E68-44C4-00FF-7518D75491F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37877" y="6499216"/>
            <a:ext cx="763903" cy="196859"/>
          </a:xfrm>
          <a:prstGeom prst="rect">
            <a:avLst/>
          </a:prstGeom>
        </p:spPr>
      </p:pic>
      <p:cxnSp>
        <p:nvCxnSpPr>
          <p:cNvPr id="6" name="Straight Connector 5">
            <a:extLst>
              <a:ext uri="{FF2B5EF4-FFF2-40B4-BE49-F238E27FC236}">
                <a16:creationId xmlns:a16="http://schemas.microsoft.com/office/drawing/2014/main" id="{5C86B6A0-EE0F-B1A1-6214-537C9935D732}"/>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00794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F5539206-18A8-A95F-BDB3-13AC17DBD151}"/>
              </a:ext>
            </a:extLst>
          </p:cNvPr>
          <p:cNvSpPr>
            <a:spLocks noGrp="1"/>
          </p:cNvSpPr>
          <p:nvPr>
            <p:ph type="pic" sz="quarter" idx="10"/>
          </p:nvPr>
        </p:nvSpPr>
        <p:spPr>
          <a:xfrm>
            <a:off x="4422531" y="0"/>
            <a:ext cx="3798278" cy="6857999"/>
          </a:xfrm>
        </p:spPr>
        <p:txBody>
          <a:bodyPr/>
          <a:lstStyle/>
          <a:p>
            <a:endParaRPr lang="en-US"/>
          </a:p>
        </p:txBody>
      </p:sp>
      <p:sp>
        <p:nvSpPr>
          <p:cNvPr id="3" name="Slide Number Placeholder 5">
            <a:extLst>
              <a:ext uri="{FF2B5EF4-FFF2-40B4-BE49-F238E27FC236}">
                <a16:creationId xmlns:a16="http://schemas.microsoft.com/office/drawing/2014/main" id="{749406F4-32FC-2C9A-9488-72510CFE2E9D}"/>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5" name="Straight Connector 4">
            <a:extLst>
              <a:ext uri="{FF2B5EF4-FFF2-40B4-BE49-F238E27FC236}">
                <a16:creationId xmlns:a16="http://schemas.microsoft.com/office/drawing/2014/main" id="{C061A5CC-7FDB-103F-423D-755A9D7E2722}"/>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C4696B17-D422-4455-758D-414837E7133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39973788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5F2D4F0-795D-D97D-25BB-D6CF2B778CB8}"/>
              </a:ext>
            </a:extLst>
          </p:cNvPr>
          <p:cNvSpPr/>
          <p:nvPr userDrawn="1"/>
        </p:nvSpPr>
        <p:spPr>
          <a:xfrm>
            <a:off x="0" y="-2"/>
            <a:ext cx="4422531" cy="6858002"/>
          </a:xfrm>
          <a:prstGeom prst="rect">
            <a:avLst/>
          </a:prstGeom>
          <a:gradFill>
            <a:gsLst>
              <a:gs pos="0">
                <a:srgbClr val="FF1735"/>
              </a:gs>
              <a:gs pos="100000">
                <a:srgbClr val="7E008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2">
            <a:extLst>
              <a:ext uri="{FF2B5EF4-FFF2-40B4-BE49-F238E27FC236}">
                <a16:creationId xmlns:a16="http://schemas.microsoft.com/office/drawing/2014/main" id="{F5539206-18A8-A95F-BDB3-13AC17DBD151}"/>
              </a:ext>
            </a:extLst>
          </p:cNvPr>
          <p:cNvSpPr>
            <a:spLocks noGrp="1"/>
          </p:cNvSpPr>
          <p:nvPr>
            <p:ph type="pic" sz="quarter" idx="10"/>
          </p:nvPr>
        </p:nvSpPr>
        <p:spPr>
          <a:xfrm>
            <a:off x="4422531" y="0"/>
            <a:ext cx="3798278" cy="6857999"/>
          </a:xfrm>
        </p:spPr>
        <p:txBody>
          <a:bodyPr/>
          <a:lstStyle/>
          <a:p>
            <a:endParaRPr lang="en-US"/>
          </a:p>
        </p:txBody>
      </p:sp>
      <p:sp>
        <p:nvSpPr>
          <p:cNvPr id="3" name="Slide Number Placeholder 5">
            <a:extLst>
              <a:ext uri="{FF2B5EF4-FFF2-40B4-BE49-F238E27FC236}">
                <a16:creationId xmlns:a16="http://schemas.microsoft.com/office/drawing/2014/main" id="{749406F4-32FC-2C9A-9488-72510CFE2E9D}"/>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5" name="Straight Connector 4">
            <a:extLst>
              <a:ext uri="{FF2B5EF4-FFF2-40B4-BE49-F238E27FC236}">
                <a16:creationId xmlns:a16="http://schemas.microsoft.com/office/drawing/2014/main" id="{C061A5CC-7FDB-103F-423D-755A9D7E2722}"/>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4F6B00A-2DEA-BF22-03E8-D3AF96494C9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4041351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3BEE933-D277-16F1-150B-D7D3C75EFAC4}"/>
              </a:ext>
            </a:extLst>
          </p:cNvPr>
          <p:cNvSpPr>
            <a:spLocks noGrp="1"/>
          </p:cNvSpPr>
          <p:nvPr>
            <p:ph type="pic" sz="quarter" idx="10"/>
          </p:nvPr>
        </p:nvSpPr>
        <p:spPr>
          <a:xfrm>
            <a:off x="1" y="0"/>
            <a:ext cx="6096000" cy="6857999"/>
          </a:xfrm>
        </p:spPr>
        <p:txBody>
          <a:bodyPr/>
          <a:lstStyle/>
          <a:p>
            <a:endParaRPr lang="en-US"/>
          </a:p>
        </p:txBody>
      </p:sp>
      <p:sp>
        <p:nvSpPr>
          <p:cNvPr id="4" name="Slide Number Placeholder 5">
            <a:extLst>
              <a:ext uri="{FF2B5EF4-FFF2-40B4-BE49-F238E27FC236}">
                <a16:creationId xmlns:a16="http://schemas.microsoft.com/office/drawing/2014/main" id="{B568AEAC-FFF1-231F-5087-D656EF0173C9}"/>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6" name="Straight Connector 5">
            <a:extLst>
              <a:ext uri="{FF2B5EF4-FFF2-40B4-BE49-F238E27FC236}">
                <a16:creationId xmlns:a16="http://schemas.microsoft.com/office/drawing/2014/main" id="{11EAFAB0-252E-E38D-D321-2BB3A841DAD9}"/>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5479406D-B906-AC23-5184-E8FB5515BF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25520182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DADFA3-C395-472A-B4BF-A98BE80394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732CE77-C1D9-4875-A9EF-018CD93E98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4EE197-B962-40CE-A0F9-20FD2092A3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55F70CA5-E011-4076-AEAB-6B6696D069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612898F-1883-46F6-A843-8B3670EF942C}"/>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spTree>
    <p:extLst>
      <p:ext uri="{BB962C8B-B14F-4D97-AF65-F5344CB8AC3E}">
        <p14:creationId xmlns:p14="http://schemas.microsoft.com/office/powerpoint/2010/main" val="1003461419"/>
      </p:ext>
    </p:extLst>
  </p:cSld>
  <p:clrMap bg1="lt1" tx1="dk1" bg2="lt2" tx2="dk2" accent1="accent1" accent2="accent2" accent3="accent3" accent4="accent4" accent5="accent5" accent6="accent6" hlink="hlink" folHlink="folHlink"/>
  <p:sldLayoutIdLst>
    <p:sldLayoutId id="2147483654" r:id="rId1"/>
    <p:sldLayoutId id="2147483676" r:id="rId2"/>
    <p:sldLayoutId id="2147483655" r:id="rId3"/>
    <p:sldLayoutId id="2147483666" r:id="rId4"/>
    <p:sldLayoutId id="2147483678" r:id="rId5"/>
    <p:sldLayoutId id="2147483675" r:id="rId6"/>
    <p:sldLayoutId id="2147483662" r:id="rId7"/>
    <p:sldLayoutId id="2147483667" r:id="rId8"/>
    <p:sldLayoutId id="2147483671" r:id="rId9"/>
    <p:sldLayoutId id="2147483672" r:id="rId10"/>
    <p:sldLayoutId id="2147483663" r:id="rId11"/>
    <p:sldLayoutId id="2147483677" r:id="rId12"/>
    <p:sldLayoutId id="2147483660" r:id="rId13"/>
    <p:sldLayoutId id="2147483673" r:id="rId14"/>
    <p:sldLayoutId id="2147483674" r:id="rId15"/>
    <p:sldLayoutId id="2147483661" r:id="rId16"/>
    <p:sldLayoutId id="2147483657" r:id="rId17"/>
    <p:sldLayoutId id="2147483664" r:id="rId18"/>
    <p:sldLayoutId id="2147483658"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1CD0B7C-AC40-320F-6019-B157DF103E49}"/>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 y="-1"/>
            <a:ext cx="12192000" cy="6857999"/>
          </a:xfrm>
          <a:prstGeom prst="rect">
            <a:avLst/>
          </a:prstGeom>
        </p:spPr>
      </p:pic>
      <p:sp>
        <p:nvSpPr>
          <p:cNvPr id="8" name="Rectangle 7">
            <a:extLst>
              <a:ext uri="{FF2B5EF4-FFF2-40B4-BE49-F238E27FC236}">
                <a16:creationId xmlns:a16="http://schemas.microsoft.com/office/drawing/2014/main" id="{013EE65B-A502-36EE-9CA9-CBE4FB9BC992}"/>
              </a:ext>
            </a:extLst>
          </p:cNvPr>
          <p:cNvSpPr/>
          <p:nvPr/>
        </p:nvSpPr>
        <p:spPr>
          <a:xfrm>
            <a:off x="0" y="-1"/>
            <a:ext cx="12192000" cy="6858001"/>
          </a:xfrm>
          <a:prstGeom prst="rect">
            <a:avLst/>
          </a:prstGeom>
          <a:gradFill>
            <a:gsLst>
              <a:gs pos="0">
                <a:srgbClr val="FF1735">
                  <a:alpha val="69000"/>
                </a:srgbClr>
              </a:gs>
              <a:gs pos="100000">
                <a:srgbClr val="7E008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0" name="TextBox 9">
            <a:extLst>
              <a:ext uri="{FF2B5EF4-FFF2-40B4-BE49-F238E27FC236}">
                <a16:creationId xmlns:a16="http://schemas.microsoft.com/office/drawing/2014/main" id="{7145361F-6DD5-69B2-4271-E2998E1DB4E6}"/>
              </a:ext>
            </a:extLst>
          </p:cNvPr>
          <p:cNvSpPr txBox="1"/>
          <p:nvPr/>
        </p:nvSpPr>
        <p:spPr>
          <a:xfrm>
            <a:off x="0" y="2882969"/>
            <a:ext cx="12192000" cy="1692771"/>
          </a:xfrm>
          <a:prstGeom prst="rect">
            <a:avLst/>
          </a:prstGeom>
          <a:noFill/>
        </p:spPr>
        <p:txBody>
          <a:bodyPr wrap="square" rtlCol="0">
            <a:spAutoFit/>
          </a:bodyPr>
          <a:lstStyle/>
          <a:p>
            <a:pPr algn="ctr"/>
            <a:r>
              <a:rPr lang="en-GB" sz="4000" b="1" noProof="0" dirty="0">
                <a:solidFill>
                  <a:schemeClr val="bg1"/>
                </a:solidFill>
              </a:rPr>
              <a:t>Luxembourg Valuation Committee</a:t>
            </a:r>
          </a:p>
          <a:p>
            <a:pPr algn="ctr"/>
            <a:endParaRPr lang="en-GB" sz="4000" b="1" noProof="0" dirty="0">
              <a:solidFill>
                <a:schemeClr val="bg1"/>
              </a:solidFill>
            </a:endParaRPr>
          </a:p>
          <a:p>
            <a:pPr algn="ctr"/>
            <a:r>
              <a:rPr lang="en-GB" sz="2400" b="1" noProof="0" dirty="0">
                <a:solidFill>
                  <a:schemeClr val="bg1"/>
                </a:solidFill>
              </a:rPr>
              <a:t>Valuation Diary – </a:t>
            </a:r>
            <a:r>
              <a:rPr lang="en-GB" sz="2400" b="1" noProof="0" dirty="0" err="1">
                <a:solidFill>
                  <a:schemeClr val="bg1"/>
                </a:solidFill>
              </a:rPr>
              <a:t>Qx</a:t>
            </a:r>
            <a:r>
              <a:rPr lang="en-GB" sz="2400" b="1" noProof="0" dirty="0">
                <a:solidFill>
                  <a:schemeClr val="bg1"/>
                </a:solidFill>
              </a:rPr>
              <a:t> 202x</a:t>
            </a:r>
          </a:p>
        </p:txBody>
      </p:sp>
      <p:sp>
        <p:nvSpPr>
          <p:cNvPr id="12" name="TextBox 11">
            <a:extLst>
              <a:ext uri="{FF2B5EF4-FFF2-40B4-BE49-F238E27FC236}">
                <a16:creationId xmlns:a16="http://schemas.microsoft.com/office/drawing/2014/main" id="{9C8461C4-1C45-E37B-F2A0-4214A65C5044}"/>
              </a:ext>
            </a:extLst>
          </p:cNvPr>
          <p:cNvSpPr txBox="1"/>
          <p:nvPr/>
        </p:nvSpPr>
        <p:spPr>
          <a:xfrm>
            <a:off x="10776122" y="6461125"/>
            <a:ext cx="844748" cy="215444"/>
          </a:xfrm>
          <a:prstGeom prst="rect">
            <a:avLst/>
          </a:prstGeom>
          <a:noFill/>
        </p:spPr>
        <p:txBody>
          <a:bodyPr wrap="square" rtlCol="0">
            <a:spAutoFit/>
          </a:bodyPr>
          <a:lstStyle/>
          <a:p>
            <a:r>
              <a:rPr lang="en-GB" sz="800" noProof="0" dirty="0">
                <a:solidFill>
                  <a:schemeClr val="bg1"/>
                </a:solidFill>
              </a:rPr>
              <a:t>©LPEA, 2026</a:t>
            </a:r>
          </a:p>
        </p:txBody>
      </p:sp>
      <p:sp>
        <p:nvSpPr>
          <p:cNvPr id="13" name="TextBox 12">
            <a:extLst>
              <a:ext uri="{FF2B5EF4-FFF2-40B4-BE49-F238E27FC236}">
                <a16:creationId xmlns:a16="http://schemas.microsoft.com/office/drawing/2014/main" id="{A81D4C99-8A4F-C33B-EAFE-D2C6F5CBC5D1}"/>
              </a:ext>
            </a:extLst>
          </p:cNvPr>
          <p:cNvSpPr txBox="1"/>
          <p:nvPr/>
        </p:nvSpPr>
        <p:spPr>
          <a:xfrm>
            <a:off x="711585" y="6270120"/>
            <a:ext cx="2606968" cy="253916"/>
          </a:xfrm>
          <a:prstGeom prst="rect">
            <a:avLst/>
          </a:prstGeom>
          <a:noFill/>
        </p:spPr>
        <p:txBody>
          <a:bodyPr wrap="square" rtlCol="0">
            <a:spAutoFit/>
          </a:bodyPr>
          <a:lstStyle/>
          <a:p>
            <a:pPr marL="0" marR="0" lvl="0" indent="0" defTabSz="1828800" rtl="0" eaLnBrk="1" fontAlgn="auto" latinLnBrk="0" hangingPunct="0">
              <a:lnSpc>
                <a:spcPct val="100000"/>
              </a:lnSpc>
              <a:spcBef>
                <a:spcPts val="0"/>
              </a:spcBef>
              <a:spcAft>
                <a:spcPts val="0"/>
              </a:spcAft>
              <a:buClrTx/>
              <a:buSzTx/>
              <a:buFontTx/>
              <a:buNone/>
              <a:tabLst/>
              <a:defRPr/>
            </a:pPr>
            <a:r>
              <a:rPr kumimoji="0" lang="en-GB" sz="1050" b="1" i="0" u="none" strike="noStrike" kern="0" cap="none" spc="0" normalizeH="0" baseline="0" noProof="0" dirty="0">
                <a:ln>
                  <a:noFill/>
                </a:ln>
                <a:solidFill>
                  <a:srgbClr val="FFFFFF"/>
                </a:solidFill>
                <a:effectLst/>
                <a:uLnTx/>
                <a:uFillTx/>
                <a:ea typeface="+mn-ea"/>
                <a:cs typeface="Arial" panose="020B0604020202020204" pitchFamily="34" charset="0"/>
                <a:sym typeface="Calibri"/>
              </a:rPr>
              <a:t>www.lpea.lu | lpea-office@lpea.lu</a:t>
            </a:r>
          </a:p>
        </p:txBody>
      </p:sp>
      <p:pic>
        <p:nvPicPr>
          <p:cNvPr id="4" name="Picture 3">
            <a:extLst>
              <a:ext uri="{FF2B5EF4-FFF2-40B4-BE49-F238E27FC236}">
                <a16:creationId xmlns:a16="http://schemas.microsoft.com/office/drawing/2014/main" id="{3C3BF318-E378-9B41-CF03-1278445D79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1891" y="1127462"/>
            <a:ext cx="2888218" cy="710013"/>
          </a:xfrm>
          <a:prstGeom prst="rect">
            <a:avLst/>
          </a:prstGeom>
        </p:spPr>
      </p:pic>
      <p:cxnSp>
        <p:nvCxnSpPr>
          <p:cNvPr id="3" name="Straight Connector 2">
            <a:extLst>
              <a:ext uri="{FF2B5EF4-FFF2-40B4-BE49-F238E27FC236}">
                <a16:creationId xmlns:a16="http://schemas.microsoft.com/office/drawing/2014/main" id="{AA6C6788-C6AD-81B8-05A9-0FB6A0290056}"/>
              </a:ext>
            </a:extLst>
          </p:cNvPr>
          <p:cNvCxnSpPr/>
          <p:nvPr/>
        </p:nvCxnSpPr>
        <p:spPr>
          <a:xfrm>
            <a:off x="3771715" y="3810000"/>
            <a:ext cx="464302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524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49FF2-8FC0-86F4-C241-960C9306CB4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42865FC-B91C-08D9-686C-C7A18D7C7DD6}"/>
              </a:ext>
            </a:extLst>
          </p:cNvPr>
          <p:cNvSpPr/>
          <p:nvPr/>
        </p:nvSpPr>
        <p:spPr>
          <a:xfrm>
            <a:off x="6096000" y="1336181"/>
            <a:ext cx="6096000" cy="216901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 name="Rectangle 4">
            <a:extLst>
              <a:ext uri="{FF2B5EF4-FFF2-40B4-BE49-F238E27FC236}">
                <a16:creationId xmlns:a16="http://schemas.microsoft.com/office/drawing/2014/main" id="{7F3F8740-2A6A-EC16-A34A-C9AC106715B1}"/>
              </a:ext>
            </a:extLst>
          </p:cNvPr>
          <p:cNvSpPr/>
          <p:nvPr/>
        </p:nvSpPr>
        <p:spPr>
          <a:xfrm>
            <a:off x="6096000" y="964544"/>
            <a:ext cx="4533900" cy="704850"/>
          </a:xfrm>
          <a:prstGeom prst="rect">
            <a:avLst/>
          </a:prstGeom>
          <a:solidFill>
            <a:srgbClr val="8A06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 name="Slide Number Placeholder 1">
            <a:extLst>
              <a:ext uri="{FF2B5EF4-FFF2-40B4-BE49-F238E27FC236}">
                <a16:creationId xmlns:a16="http://schemas.microsoft.com/office/drawing/2014/main" id="{FFF87287-5391-F484-358E-8CC70BD9DC8B}"/>
              </a:ext>
            </a:extLst>
          </p:cNvPr>
          <p:cNvSpPr>
            <a:spLocks noGrp="1"/>
          </p:cNvSpPr>
          <p:nvPr>
            <p:ph type="sldNum" sz="quarter" idx="4"/>
          </p:nvPr>
        </p:nvSpPr>
        <p:spPr/>
        <p:txBody>
          <a:bodyPr/>
          <a:lstStyle/>
          <a:p>
            <a:fld id="{A2A42004-C525-4987-8A98-C51456666E42}" type="slidenum">
              <a:rPr lang="en-GB" noProof="0" smtClean="0"/>
              <a:pPr/>
              <a:t>2</a:t>
            </a:fld>
            <a:endParaRPr lang="en-GB" noProof="0" dirty="0">
              <a:solidFill>
                <a:schemeClr val="bg1">
                  <a:lumMod val="75000"/>
                </a:schemeClr>
              </a:solidFill>
            </a:endParaRPr>
          </a:p>
        </p:txBody>
      </p:sp>
      <p:sp>
        <p:nvSpPr>
          <p:cNvPr id="7" name="TextBox 6">
            <a:extLst>
              <a:ext uri="{FF2B5EF4-FFF2-40B4-BE49-F238E27FC236}">
                <a16:creationId xmlns:a16="http://schemas.microsoft.com/office/drawing/2014/main" id="{8E4FC9FF-6363-4E56-C29C-862E3E2DC920}"/>
              </a:ext>
            </a:extLst>
          </p:cNvPr>
          <p:cNvSpPr txBox="1"/>
          <p:nvPr/>
        </p:nvSpPr>
        <p:spPr>
          <a:xfrm>
            <a:off x="6581158" y="1117493"/>
            <a:ext cx="4939528" cy="2092432"/>
          </a:xfrm>
          <a:prstGeom prst="rect">
            <a:avLst/>
          </a:prstGeom>
          <a:noFill/>
        </p:spPr>
        <p:txBody>
          <a:bodyPr wrap="square" rtlCol="0">
            <a:spAutoFit/>
          </a:bodyPr>
          <a:lstStyle/>
          <a:p>
            <a:pPr>
              <a:lnSpc>
                <a:spcPct val="150000"/>
              </a:lnSpc>
            </a:pPr>
            <a:r>
              <a:rPr lang="en-GB" sz="1600" b="1" noProof="0" dirty="0">
                <a:solidFill>
                  <a:schemeClr val="bg1"/>
                </a:solidFill>
              </a:rPr>
              <a:t>Valuation Diary – </a:t>
            </a:r>
            <a:r>
              <a:rPr lang="en-GB" sz="1600" b="1" noProof="0" dirty="0" err="1">
                <a:solidFill>
                  <a:schemeClr val="bg1"/>
                </a:solidFill>
              </a:rPr>
              <a:t>Qx</a:t>
            </a:r>
            <a:r>
              <a:rPr lang="en-GB" sz="1600" b="1" noProof="0" dirty="0">
                <a:solidFill>
                  <a:schemeClr val="bg1"/>
                </a:solidFill>
              </a:rPr>
              <a:t> 202x</a:t>
            </a:r>
          </a:p>
          <a:p>
            <a:pPr>
              <a:lnSpc>
                <a:spcPct val="150000"/>
              </a:lnSpc>
            </a:pPr>
            <a:endParaRPr lang="en-GB" sz="1200" noProof="0" dirty="0">
              <a:solidFill>
                <a:schemeClr val="tx1">
                  <a:lumMod val="75000"/>
                  <a:lumOff val="25000"/>
                </a:schemeClr>
              </a:solidFill>
            </a:endParaRPr>
          </a:p>
          <a:p>
            <a:pPr>
              <a:lnSpc>
                <a:spcPct val="150000"/>
              </a:lnSpc>
            </a:pPr>
            <a:r>
              <a:rPr lang="en-GB" sz="1200" noProof="0" dirty="0">
                <a:solidFill>
                  <a:schemeClr val="tx1">
                    <a:lumMod val="75000"/>
                    <a:lumOff val="25000"/>
                  </a:schemeClr>
                </a:solidFill>
              </a:rPr>
              <a:t>This diary can help evidence proper oversight and can be a useful addition </a:t>
            </a:r>
            <a:r>
              <a:rPr lang="en-GB" sz="1200" noProof="0" dirty="0" err="1">
                <a:solidFill>
                  <a:schemeClr val="tx1">
                    <a:lumMod val="75000"/>
                    <a:lumOff val="25000"/>
                  </a:schemeClr>
                </a:solidFill>
              </a:rPr>
              <a:t>nto</a:t>
            </a:r>
            <a:r>
              <a:rPr lang="en-GB" sz="1200" noProof="0" dirty="0">
                <a:solidFill>
                  <a:schemeClr val="tx1">
                    <a:lumMod val="75000"/>
                    <a:lumOff val="25000"/>
                  </a:schemeClr>
                </a:solidFill>
              </a:rPr>
              <a:t> Board packs. While detailed analysis on assets could be provided in the annexes, the diary itself would offer a clear high-level summary of the valuation efforts undertaken by the LUX AIFM.</a:t>
            </a:r>
          </a:p>
        </p:txBody>
      </p:sp>
      <p:pic>
        <p:nvPicPr>
          <p:cNvPr id="9" name="Picture Placeholder 8">
            <a:extLst>
              <a:ext uri="{FF2B5EF4-FFF2-40B4-BE49-F238E27FC236}">
                <a16:creationId xmlns:a16="http://schemas.microsoft.com/office/drawing/2014/main" id="{87923FC0-1AD8-BA72-FAD7-01549382BC0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prstGeom prst="rect">
            <a:avLst/>
          </a:prstGeom>
        </p:spPr>
      </p:pic>
      <p:graphicFrame>
        <p:nvGraphicFramePr>
          <p:cNvPr id="3" name="Table 2">
            <a:extLst>
              <a:ext uri="{FF2B5EF4-FFF2-40B4-BE49-F238E27FC236}">
                <a16:creationId xmlns:a16="http://schemas.microsoft.com/office/drawing/2014/main" id="{09B41FD0-0193-902A-D3A9-CE43B55421F3}"/>
              </a:ext>
            </a:extLst>
          </p:cNvPr>
          <p:cNvGraphicFramePr>
            <a:graphicFrameLocks noGrp="1"/>
          </p:cNvGraphicFramePr>
          <p:nvPr>
            <p:extLst>
              <p:ext uri="{D42A27DB-BD31-4B8C-83A1-F6EECF244321}">
                <p14:modId xmlns:p14="http://schemas.microsoft.com/office/powerpoint/2010/main" val="2504483029"/>
              </p:ext>
            </p:extLst>
          </p:nvPr>
        </p:nvGraphicFramePr>
        <p:xfrm>
          <a:off x="6590683" y="3861703"/>
          <a:ext cx="4939529" cy="2011680"/>
        </p:xfrm>
        <a:graphic>
          <a:graphicData uri="http://schemas.openxmlformats.org/drawingml/2006/table">
            <a:tbl>
              <a:tblPr firstRow="1" bandRow="1">
                <a:tableStyleId>{5C22544A-7EE6-4342-B048-85BDC9FD1C3A}</a:tableStyleId>
              </a:tblPr>
              <a:tblGrid>
                <a:gridCol w="2286819">
                  <a:extLst>
                    <a:ext uri="{9D8B030D-6E8A-4147-A177-3AD203B41FA5}">
                      <a16:colId xmlns:a16="http://schemas.microsoft.com/office/drawing/2014/main" val="2246147938"/>
                    </a:ext>
                  </a:extLst>
                </a:gridCol>
                <a:gridCol w="2652710">
                  <a:extLst>
                    <a:ext uri="{9D8B030D-6E8A-4147-A177-3AD203B41FA5}">
                      <a16:colId xmlns:a16="http://schemas.microsoft.com/office/drawing/2014/main" val="2858922773"/>
                    </a:ext>
                  </a:extLst>
                </a:gridCol>
              </a:tblGrid>
              <a:tr h="213186">
                <a:tc>
                  <a:txBody>
                    <a:bodyPr/>
                    <a:lstStyle/>
                    <a:p>
                      <a:r>
                        <a:rPr lang="en-GB" sz="1200" b="1" i="0" noProof="0" dirty="0">
                          <a:solidFill>
                            <a:srgbClr val="8A0681"/>
                          </a:solidFill>
                          <a:effectLst/>
                          <a:latin typeface="+mn-lt"/>
                        </a:rPr>
                        <a:t>Voting committee members </a:t>
                      </a:r>
                      <a:endParaRPr lang="en-GB" sz="1200" b="1" noProof="0" dirty="0">
                        <a:solidFill>
                          <a:srgbClr val="8A0681"/>
                        </a:solidFill>
                        <a:latin typeface="+mn-lt"/>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n-lt"/>
                          <a:ea typeface="+mn-ea"/>
                          <a:cs typeface="+mn-cs"/>
                        </a:rPr>
                        <a:t>e.g. CO Valuation</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86518602"/>
                  </a:ext>
                </a:extLst>
              </a:tr>
              <a:tr h="213186">
                <a:tc>
                  <a:txBody>
                    <a:bodyPr/>
                    <a:lstStyle/>
                    <a:p>
                      <a:r>
                        <a:rPr lang="en-GB" sz="1200" b="1" i="0" kern="1200" noProof="0" dirty="0">
                          <a:solidFill>
                            <a:srgbClr val="8A0681"/>
                          </a:solidFill>
                          <a:effectLst/>
                          <a:latin typeface="+mn-lt"/>
                          <a:ea typeface="+mn-ea"/>
                          <a:cs typeface="+mn-cs"/>
                        </a:rPr>
                        <a:t>Non-voting committee members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200" b="0" i="0" kern="1200" noProof="0" dirty="0">
                          <a:solidFill>
                            <a:schemeClr val="tx1"/>
                          </a:solidFill>
                          <a:effectLst/>
                          <a:latin typeface="+mn-lt"/>
                          <a:ea typeface="+mn-ea"/>
                          <a:cs typeface="+mn-cs"/>
                        </a:rPr>
                        <a:t>e.g. CO Risk, PE analyst, etc.</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663080257"/>
                  </a:ext>
                </a:extLst>
              </a:tr>
              <a:tr h="346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cap="none" spc="0" normalizeH="0" baseline="0" noProof="0" dirty="0">
                          <a:ln>
                            <a:noFill/>
                          </a:ln>
                          <a:solidFill>
                            <a:srgbClr val="8A0681"/>
                          </a:solidFill>
                          <a:effectLst/>
                          <a:uLnTx/>
                          <a:uFillTx/>
                          <a:latin typeface="+mn-lt"/>
                          <a:ea typeface="+mn-ea"/>
                          <a:cs typeface="+mn-cs"/>
                        </a:rPr>
                        <a:t>Attendees</a:t>
                      </a:r>
                      <a:endParaRPr kumimoji="0" lang="en-GB" sz="1200" b="1" i="0" u="none" strike="noStrike" kern="1200" cap="none" spc="0" normalizeH="0" baseline="0" noProof="0" dirty="0">
                        <a:ln>
                          <a:noFill/>
                        </a:ln>
                        <a:solidFill>
                          <a:srgbClr val="8A0681"/>
                        </a:solidFill>
                        <a:effectLst/>
                        <a:uLnTx/>
                        <a:uFillTx/>
                        <a:latin typeface="+mn-lt"/>
                        <a:ea typeface="+mn-ea"/>
                        <a:cs typeface="+mn-cs"/>
                      </a:endParaRPr>
                    </a:p>
                  </a:txBody>
                  <a:tcPr anchor="ctr">
                    <a:lnL w="3174">
                      <a:solidFill>
                        <a:schemeClr val="tx1"/>
                      </a:solidFill>
                    </a:lnL>
                    <a:lnR w="3174">
                      <a:solidFill>
                        <a:schemeClr val="tx1"/>
                      </a:solidFill>
                    </a:lnR>
                    <a:lnT w="3175" cap="flat" cmpd="sng" algn="ctr">
                      <a:solidFill>
                        <a:schemeClr val="tx1"/>
                      </a:solidFill>
                      <a:prstDash val="solid"/>
                      <a:round/>
                      <a:headEnd type="none" w="med" len="med"/>
                      <a:tailEnd type="none" w="med" len="med"/>
                    </a:lnT>
                    <a:lnB w="3174">
                      <a:solidFill>
                        <a:schemeClr val="tx1"/>
                      </a:solidFill>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e.g. expert on a specific project or interest party</a:t>
                      </a:r>
                    </a:p>
                  </a:txBody>
                  <a:tcPr>
                    <a:lnL w="3174">
                      <a:solidFill>
                        <a:schemeClr val="tx1"/>
                      </a:solidFill>
                    </a:lnL>
                    <a:lnR w="3174">
                      <a:solidFill>
                        <a:schemeClr val="tx1"/>
                      </a:solidFill>
                    </a:lnR>
                    <a:lnT w="3175" cap="flat" cmpd="sng" algn="ctr">
                      <a:solidFill>
                        <a:schemeClr val="tx1"/>
                      </a:solidFill>
                      <a:prstDash val="solid"/>
                      <a:round/>
                      <a:headEnd type="none" w="med" len="med"/>
                      <a:tailEnd type="none" w="med" len="med"/>
                    </a:lnT>
                    <a:lnB w="3174">
                      <a:solidFill>
                        <a:schemeClr val="tx1"/>
                      </a:solidFill>
                    </a:lnB>
                    <a:solidFill>
                      <a:schemeClr val="bg1"/>
                    </a:solidFill>
                  </a:tcPr>
                </a:tc>
                <a:extLst>
                  <a:ext uri="{0D108BD9-81ED-4DB2-BD59-A6C34878D82A}">
                    <a16:rowId xmlns:a16="http://schemas.microsoft.com/office/drawing/2014/main" val="1794318777"/>
                  </a:ext>
                </a:extLst>
              </a:tr>
              <a:tr h="213186">
                <a:tc>
                  <a:txBody>
                    <a:bodyPr/>
                    <a:lstStyle/>
                    <a:p>
                      <a:r>
                        <a:rPr lang="en-GB" sz="1200" b="1" i="0" kern="1200" noProof="0" dirty="0">
                          <a:solidFill>
                            <a:srgbClr val="8A0681"/>
                          </a:solidFill>
                          <a:effectLst/>
                          <a:latin typeface="+mn-lt"/>
                          <a:ea typeface="+mn-ea"/>
                          <a:cs typeface="+mn-cs"/>
                        </a:rPr>
                        <a:t>Date of meeting</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4"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tc>
                  <a:txBody>
                    <a:bodyPr/>
                    <a:lstStyle/>
                    <a:p>
                      <a:endParaRPr lang="en-GB" sz="1200" noProof="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4"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599011653"/>
                  </a:ext>
                </a:extLst>
              </a:tr>
              <a:tr h="266878">
                <a:tc>
                  <a:txBody>
                    <a:bodyPr/>
                    <a:lstStyle/>
                    <a:p>
                      <a:r>
                        <a:rPr lang="en-GB" sz="1200" b="1" i="0" kern="1200" noProof="0" dirty="0">
                          <a:solidFill>
                            <a:srgbClr val="8A0681"/>
                          </a:solidFill>
                          <a:effectLst/>
                          <a:latin typeface="+mn-lt"/>
                          <a:ea typeface="+mn-ea"/>
                          <a:cs typeface="+mn-cs"/>
                        </a:rPr>
                        <a:t>Date of approval</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endParaRPr lang="en-GB" sz="1800" noProof="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28963958"/>
                  </a:ext>
                </a:extLst>
              </a:tr>
            </a:tbl>
          </a:graphicData>
        </a:graphic>
      </p:graphicFrame>
    </p:spTree>
    <p:extLst>
      <p:ext uri="{BB962C8B-B14F-4D97-AF65-F5344CB8AC3E}">
        <p14:creationId xmlns:p14="http://schemas.microsoft.com/office/powerpoint/2010/main" val="2576191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9B9BE-100F-F0A1-DE24-3B1C2E987A6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BD07C61-A4B4-2F65-0DCA-DAB2A78B4956}"/>
              </a:ext>
            </a:extLst>
          </p:cNvPr>
          <p:cNvSpPr/>
          <p:nvPr/>
        </p:nvSpPr>
        <p:spPr>
          <a:xfrm>
            <a:off x="6096000" y="0"/>
            <a:ext cx="6096000" cy="432434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 name="Slide Number Placeholder 2">
            <a:extLst>
              <a:ext uri="{FF2B5EF4-FFF2-40B4-BE49-F238E27FC236}">
                <a16:creationId xmlns:a16="http://schemas.microsoft.com/office/drawing/2014/main" id="{D2C4A6F6-00F9-3706-4154-51838C745270}"/>
              </a:ext>
            </a:extLst>
          </p:cNvPr>
          <p:cNvSpPr>
            <a:spLocks noGrp="1"/>
          </p:cNvSpPr>
          <p:nvPr>
            <p:ph type="sldNum" sz="quarter" idx="4"/>
          </p:nvPr>
        </p:nvSpPr>
        <p:spPr/>
        <p:txBody>
          <a:bodyPr/>
          <a:lstStyle/>
          <a:p>
            <a:fld id="{A2A42004-C525-4987-8A98-C51456666E42}" type="slidenum">
              <a:rPr lang="en-GB" noProof="0" smtClean="0"/>
              <a:pPr/>
              <a:t>3</a:t>
            </a:fld>
            <a:endParaRPr lang="en-GB" noProof="0" dirty="0">
              <a:solidFill>
                <a:schemeClr val="bg1">
                  <a:lumMod val="75000"/>
                </a:schemeClr>
              </a:solidFill>
            </a:endParaRPr>
          </a:p>
        </p:txBody>
      </p:sp>
      <p:sp>
        <p:nvSpPr>
          <p:cNvPr id="4" name="TextBox 3">
            <a:extLst>
              <a:ext uri="{FF2B5EF4-FFF2-40B4-BE49-F238E27FC236}">
                <a16:creationId xmlns:a16="http://schemas.microsoft.com/office/drawing/2014/main" id="{EC679386-C0B6-98AC-AEF9-61F1CA331461}"/>
              </a:ext>
            </a:extLst>
          </p:cNvPr>
          <p:cNvSpPr txBox="1"/>
          <p:nvPr/>
        </p:nvSpPr>
        <p:spPr>
          <a:xfrm>
            <a:off x="6882215" y="1167229"/>
            <a:ext cx="4121064" cy="738664"/>
          </a:xfrm>
          <a:prstGeom prst="rect">
            <a:avLst/>
          </a:prstGeom>
          <a:noFill/>
        </p:spPr>
        <p:txBody>
          <a:bodyPr wrap="square" rtlCol="0">
            <a:spAutoFit/>
          </a:bodyPr>
          <a:lstStyle/>
          <a:p>
            <a:r>
              <a:rPr lang="en-GB" sz="1400" noProof="0" dirty="0">
                <a:solidFill>
                  <a:schemeClr val="tx1">
                    <a:lumMod val="75000"/>
                    <a:lumOff val="25000"/>
                  </a:schemeClr>
                </a:solidFill>
              </a:rPr>
              <a:t>This first slide should present how the valuation process works according to the valuation policy. Below is only an example</a:t>
            </a:r>
            <a:endParaRPr lang="en-GB" noProof="0" dirty="0">
              <a:solidFill>
                <a:schemeClr val="tx1">
                  <a:lumMod val="75000"/>
                  <a:lumOff val="25000"/>
                </a:schemeClr>
              </a:solidFill>
            </a:endParaRPr>
          </a:p>
        </p:txBody>
      </p:sp>
      <p:sp>
        <p:nvSpPr>
          <p:cNvPr id="7" name="TextBox 6">
            <a:extLst>
              <a:ext uri="{FF2B5EF4-FFF2-40B4-BE49-F238E27FC236}">
                <a16:creationId xmlns:a16="http://schemas.microsoft.com/office/drawing/2014/main" id="{BED98010-455C-453A-6D27-AA24A56E7C9B}"/>
              </a:ext>
            </a:extLst>
          </p:cNvPr>
          <p:cNvSpPr txBox="1"/>
          <p:nvPr/>
        </p:nvSpPr>
        <p:spPr>
          <a:xfrm>
            <a:off x="1188721" y="828675"/>
            <a:ext cx="4440554" cy="1077218"/>
          </a:xfrm>
          <a:prstGeom prst="rect">
            <a:avLst/>
          </a:prstGeom>
          <a:noFill/>
        </p:spPr>
        <p:txBody>
          <a:bodyPr wrap="square" rtlCol="0">
            <a:spAutoFit/>
          </a:bodyPr>
          <a:lstStyle/>
          <a:p>
            <a:r>
              <a:rPr lang="en-GB" sz="3200" b="1" noProof="0" dirty="0">
                <a:solidFill>
                  <a:schemeClr val="bg1"/>
                </a:solidFill>
              </a:rPr>
              <a:t>Valuation </a:t>
            </a:r>
            <a:br>
              <a:rPr lang="en-GB" sz="3200" b="1" noProof="0" dirty="0">
                <a:solidFill>
                  <a:schemeClr val="bg1"/>
                </a:solidFill>
              </a:rPr>
            </a:br>
            <a:r>
              <a:rPr lang="en-GB" sz="3200" b="1" noProof="0" dirty="0">
                <a:solidFill>
                  <a:schemeClr val="bg1"/>
                </a:solidFill>
              </a:rPr>
              <a:t>Process Overview</a:t>
            </a:r>
            <a:endParaRPr lang="en-GB" sz="4000" b="1" noProof="0" dirty="0">
              <a:solidFill>
                <a:schemeClr val="bg1"/>
              </a:solidFill>
            </a:endParaRPr>
          </a:p>
        </p:txBody>
      </p:sp>
      <p:sp>
        <p:nvSpPr>
          <p:cNvPr id="2" name="Rectangle 1">
            <a:extLst>
              <a:ext uri="{FF2B5EF4-FFF2-40B4-BE49-F238E27FC236}">
                <a16:creationId xmlns:a16="http://schemas.microsoft.com/office/drawing/2014/main" id="{AE9E5F9E-E598-5D51-C084-C9BA5B45EC1A}"/>
              </a:ext>
            </a:extLst>
          </p:cNvPr>
          <p:cNvSpPr/>
          <p:nvPr/>
        </p:nvSpPr>
        <p:spPr>
          <a:xfrm>
            <a:off x="831118" y="2171701"/>
            <a:ext cx="10675082" cy="3781424"/>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1" name="Freeform: Shape 10">
            <a:extLst>
              <a:ext uri="{FF2B5EF4-FFF2-40B4-BE49-F238E27FC236}">
                <a16:creationId xmlns:a16="http://schemas.microsoft.com/office/drawing/2014/main" id="{0128BF74-D574-C8A6-F83A-0C0C9169F61F}"/>
              </a:ext>
            </a:extLst>
          </p:cNvPr>
          <p:cNvSpPr/>
          <p:nvPr/>
        </p:nvSpPr>
        <p:spPr>
          <a:xfrm>
            <a:off x="1481658" y="2601909"/>
            <a:ext cx="1838086" cy="1591231"/>
          </a:xfrm>
          <a:custGeom>
            <a:avLst/>
            <a:gdLst>
              <a:gd name="csX0" fmla="*/ 0 w 1838086"/>
              <a:gd name="csY0" fmla="*/ 146555 h 1465550"/>
              <a:gd name="csX1" fmla="*/ 146555 w 1838086"/>
              <a:gd name="csY1" fmla="*/ 0 h 1465550"/>
              <a:gd name="csX2" fmla="*/ 1691531 w 1838086"/>
              <a:gd name="csY2" fmla="*/ 0 h 1465550"/>
              <a:gd name="csX3" fmla="*/ 1838086 w 1838086"/>
              <a:gd name="csY3" fmla="*/ 146555 h 1465550"/>
              <a:gd name="csX4" fmla="*/ 1838086 w 1838086"/>
              <a:gd name="csY4" fmla="*/ 1318995 h 1465550"/>
              <a:gd name="csX5" fmla="*/ 1691531 w 1838086"/>
              <a:gd name="csY5" fmla="*/ 1465550 h 1465550"/>
              <a:gd name="csX6" fmla="*/ 146555 w 1838086"/>
              <a:gd name="csY6" fmla="*/ 1465550 h 1465550"/>
              <a:gd name="csX7" fmla="*/ 0 w 1838086"/>
              <a:gd name="csY7" fmla="*/ 1318995 h 1465550"/>
              <a:gd name="csX8" fmla="*/ 0 w 1838086"/>
              <a:gd name="csY8" fmla="*/ 146555 h 14655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838086" h="1465550">
                <a:moveTo>
                  <a:pt x="0" y="146555"/>
                </a:moveTo>
                <a:cubicBezTo>
                  <a:pt x="0" y="65615"/>
                  <a:pt x="65615" y="0"/>
                  <a:pt x="146555" y="0"/>
                </a:cubicBezTo>
                <a:lnTo>
                  <a:pt x="1691531" y="0"/>
                </a:lnTo>
                <a:cubicBezTo>
                  <a:pt x="1772471" y="0"/>
                  <a:pt x="1838086" y="65615"/>
                  <a:pt x="1838086" y="146555"/>
                </a:cubicBezTo>
                <a:lnTo>
                  <a:pt x="1838086" y="1318995"/>
                </a:lnTo>
                <a:cubicBezTo>
                  <a:pt x="1838086" y="1399935"/>
                  <a:pt x="1772471" y="1465550"/>
                  <a:pt x="1691531" y="1465550"/>
                </a:cubicBezTo>
                <a:lnTo>
                  <a:pt x="146555" y="1465550"/>
                </a:lnTo>
                <a:cubicBezTo>
                  <a:pt x="65615" y="1465550"/>
                  <a:pt x="0" y="1399935"/>
                  <a:pt x="0" y="1318995"/>
                </a:cubicBezTo>
                <a:lnTo>
                  <a:pt x="0" y="146555"/>
                </a:lnTo>
                <a:close/>
              </a:path>
            </a:pathLst>
          </a:custGeom>
          <a:solidFill>
            <a:srgbClr val="64045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6680" tIns="106680" rIns="106680" bIns="545667" numCol="1" spcCol="1270" anchor="t" anchorCtr="0">
            <a:noAutofit/>
          </a:bodyPr>
          <a:lstStyle/>
          <a:p>
            <a:pPr marL="0" lvl="0" indent="0" algn="l" defTabSz="666750">
              <a:lnSpc>
                <a:spcPct val="90000"/>
              </a:lnSpc>
              <a:spcBef>
                <a:spcPct val="0"/>
              </a:spcBef>
              <a:spcAft>
                <a:spcPct val="35000"/>
              </a:spcAft>
              <a:buNone/>
            </a:pPr>
            <a:br>
              <a:rPr lang="en-GB" sz="1500" kern="1200" noProof="0" dirty="0"/>
            </a:br>
            <a:r>
              <a:rPr lang="en-GB" sz="1500" kern="1200" noProof="0" dirty="0"/>
              <a:t>Group Valuation Committee</a:t>
            </a:r>
          </a:p>
        </p:txBody>
      </p:sp>
      <p:sp>
        <p:nvSpPr>
          <p:cNvPr id="12" name="Freeform: Shape 11">
            <a:extLst>
              <a:ext uri="{FF2B5EF4-FFF2-40B4-BE49-F238E27FC236}">
                <a16:creationId xmlns:a16="http://schemas.microsoft.com/office/drawing/2014/main" id="{6BD884F8-E853-328F-473E-41A243CC1AC1}"/>
              </a:ext>
            </a:extLst>
          </p:cNvPr>
          <p:cNvSpPr/>
          <p:nvPr/>
        </p:nvSpPr>
        <p:spPr>
          <a:xfrm>
            <a:off x="1858141" y="3675222"/>
            <a:ext cx="2135736" cy="1769143"/>
          </a:xfrm>
          <a:custGeom>
            <a:avLst/>
            <a:gdLst>
              <a:gd name="csX0" fmla="*/ 0 w 1838086"/>
              <a:gd name="csY0" fmla="*/ 183809 h 2126748"/>
              <a:gd name="csX1" fmla="*/ 183809 w 1838086"/>
              <a:gd name="csY1" fmla="*/ 0 h 2126748"/>
              <a:gd name="csX2" fmla="*/ 1654277 w 1838086"/>
              <a:gd name="csY2" fmla="*/ 0 h 2126748"/>
              <a:gd name="csX3" fmla="*/ 1838086 w 1838086"/>
              <a:gd name="csY3" fmla="*/ 183809 h 2126748"/>
              <a:gd name="csX4" fmla="*/ 1838086 w 1838086"/>
              <a:gd name="csY4" fmla="*/ 1942939 h 2126748"/>
              <a:gd name="csX5" fmla="*/ 1654277 w 1838086"/>
              <a:gd name="csY5" fmla="*/ 2126748 h 2126748"/>
              <a:gd name="csX6" fmla="*/ 183809 w 1838086"/>
              <a:gd name="csY6" fmla="*/ 2126748 h 2126748"/>
              <a:gd name="csX7" fmla="*/ 0 w 1838086"/>
              <a:gd name="csY7" fmla="*/ 1942939 h 2126748"/>
              <a:gd name="csX8" fmla="*/ 0 w 1838086"/>
              <a:gd name="csY8" fmla="*/ 183809 h 21267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838086" h="2126748">
                <a:moveTo>
                  <a:pt x="0" y="183809"/>
                </a:moveTo>
                <a:cubicBezTo>
                  <a:pt x="0" y="82294"/>
                  <a:pt x="82294" y="0"/>
                  <a:pt x="183809" y="0"/>
                </a:cubicBezTo>
                <a:lnTo>
                  <a:pt x="1654277" y="0"/>
                </a:lnTo>
                <a:cubicBezTo>
                  <a:pt x="1755792" y="0"/>
                  <a:pt x="1838086" y="82294"/>
                  <a:pt x="1838086" y="183809"/>
                </a:cubicBezTo>
                <a:lnTo>
                  <a:pt x="1838086" y="1942939"/>
                </a:lnTo>
                <a:cubicBezTo>
                  <a:pt x="1838086" y="2044454"/>
                  <a:pt x="1755792" y="2126748"/>
                  <a:pt x="1654277" y="2126748"/>
                </a:cubicBezTo>
                <a:lnTo>
                  <a:pt x="183809" y="2126748"/>
                </a:lnTo>
                <a:cubicBezTo>
                  <a:pt x="82294" y="2126748"/>
                  <a:pt x="0" y="2044454"/>
                  <a:pt x="0" y="1942939"/>
                </a:cubicBezTo>
                <a:lnTo>
                  <a:pt x="0" y="183809"/>
                </a:lnTo>
                <a:close/>
              </a:path>
            </a:pathLst>
          </a:custGeom>
          <a:ln>
            <a:solidFill>
              <a:srgbClr val="64045D"/>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32068" tIns="132068" rIns="132068" bIns="132068" numCol="1" spcCol="1270" anchor="t" anchorCtr="0">
            <a:noAutofit/>
          </a:bodyPr>
          <a:lstStyle/>
          <a:p>
            <a:pPr marL="171450" lvl="1" indent="-171450" algn="l" defTabSz="488950">
              <a:lnSpc>
                <a:spcPct val="90000"/>
              </a:lnSpc>
              <a:spcBef>
                <a:spcPct val="0"/>
              </a:spcBef>
              <a:spcAft>
                <a:spcPct val="15000"/>
              </a:spcAft>
              <a:buClr>
                <a:srgbClr val="64045D"/>
              </a:buClr>
              <a:buFont typeface="Wingdings" panose="05000000000000000000" pitchFamily="2" charset="2"/>
              <a:buChar char="§"/>
            </a:pPr>
            <a:r>
              <a:rPr lang="en-GB" sz="1100" kern="1200" noProof="0" dirty="0"/>
              <a:t>Valuation marks are suggested by the Group (outside of Luxembourg)</a:t>
            </a:r>
            <a:br>
              <a:rPr lang="en-GB" sz="1100" kern="1200" noProof="0" dirty="0"/>
            </a:br>
            <a:endParaRPr lang="en-GB" sz="1100" kern="1200" noProof="0" dirty="0"/>
          </a:p>
          <a:p>
            <a:pPr marL="171450" lvl="1" indent="-171450" algn="l" defTabSz="488950">
              <a:lnSpc>
                <a:spcPct val="90000"/>
              </a:lnSpc>
              <a:spcBef>
                <a:spcPct val="0"/>
              </a:spcBef>
              <a:spcAft>
                <a:spcPct val="15000"/>
              </a:spcAft>
              <a:buClr>
                <a:srgbClr val="64045D"/>
              </a:buClr>
              <a:buFont typeface="Wingdings" panose="05000000000000000000" pitchFamily="2" charset="2"/>
              <a:buChar char="§"/>
            </a:pPr>
            <a:r>
              <a:rPr lang="en-GB" sz="1100" kern="1200" noProof="0" dirty="0"/>
              <a:t>Approval from this non-LUX committee is not sufficient for the LUX AIFM</a:t>
            </a:r>
          </a:p>
        </p:txBody>
      </p:sp>
      <p:sp>
        <p:nvSpPr>
          <p:cNvPr id="13" name="Freeform: Shape 12">
            <a:extLst>
              <a:ext uri="{FF2B5EF4-FFF2-40B4-BE49-F238E27FC236}">
                <a16:creationId xmlns:a16="http://schemas.microsoft.com/office/drawing/2014/main" id="{64D1EFEC-2B9B-3F14-93B2-42F5791932C9}"/>
              </a:ext>
            </a:extLst>
          </p:cNvPr>
          <p:cNvSpPr/>
          <p:nvPr/>
        </p:nvSpPr>
        <p:spPr>
          <a:xfrm rot="21598631">
            <a:off x="3305218" y="2760434"/>
            <a:ext cx="952535" cy="688579"/>
          </a:xfrm>
          <a:custGeom>
            <a:avLst/>
            <a:gdLst>
              <a:gd name="csX0" fmla="*/ 0 w 590732"/>
              <a:gd name="csY0" fmla="*/ 91526 h 457630"/>
              <a:gd name="csX1" fmla="*/ 361917 w 590732"/>
              <a:gd name="csY1" fmla="*/ 91526 h 457630"/>
              <a:gd name="csX2" fmla="*/ 361917 w 590732"/>
              <a:gd name="csY2" fmla="*/ 0 h 457630"/>
              <a:gd name="csX3" fmla="*/ 590732 w 590732"/>
              <a:gd name="csY3" fmla="*/ 228815 h 457630"/>
              <a:gd name="csX4" fmla="*/ 361917 w 590732"/>
              <a:gd name="csY4" fmla="*/ 457630 h 457630"/>
              <a:gd name="csX5" fmla="*/ 361917 w 590732"/>
              <a:gd name="csY5" fmla="*/ 366104 h 457630"/>
              <a:gd name="csX6" fmla="*/ 0 w 590732"/>
              <a:gd name="csY6" fmla="*/ 366104 h 457630"/>
              <a:gd name="csX7" fmla="*/ 0 w 590732"/>
              <a:gd name="csY7" fmla="*/ 91526 h 4576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90732" h="457630">
                <a:moveTo>
                  <a:pt x="0" y="91526"/>
                </a:moveTo>
                <a:lnTo>
                  <a:pt x="361917" y="91526"/>
                </a:lnTo>
                <a:lnTo>
                  <a:pt x="361917" y="0"/>
                </a:lnTo>
                <a:lnTo>
                  <a:pt x="590732" y="228815"/>
                </a:lnTo>
                <a:lnTo>
                  <a:pt x="361917" y="457630"/>
                </a:lnTo>
                <a:lnTo>
                  <a:pt x="361917" y="366104"/>
                </a:lnTo>
                <a:lnTo>
                  <a:pt x="0" y="366104"/>
                </a:lnTo>
                <a:lnTo>
                  <a:pt x="0" y="91526"/>
                </a:lnTo>
                <a:close/>
              </a:path>
            </a:pathLst>
          </a:custGeom>
          <a:solidFill>
            <a:srgbClr val="64045D"/>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1" tIns="91525" rIns="137289" bIns="91526" numCol="1" spcCol="1270" anchor="ctr" anchorCtr="0">
            <a:noAutofit/>
          </a:bodyPr>
          <a:lstStyle/>
          <a:p>
            <a:pPr marL="0" lvl="0" indent="0" algn="ctr" defTabSz="533400">
              <a:lnSpc>
                <a:spcPct val="90000"/>
              </a:lnSpc>
              <a:spcBef>
                <a:spcPct val="0"/>
              </a:spcBef>
              <a:spcAft>
                <a:spcPct val="35000"/>
              </a:spcAft>
              <a:buNone/>
            </a:pPr>
            <a:endParaRPr lang="en-GB" sz="1200" kern="1200" noProof="0" dirty="0"/>
          </a:p>
        </p:txBody>
      </p:sp>
      <p:sp>
        <p:nvSpPr>
          <p:cNvPr id="14" name="Freeform: Shape 13">
            <a:extLst>
              <a:ext uri="{FF2B5EF4-FFF2-40B4-BE49-F238E27FC236}">
                <a16:creationId xmlns:a16="http://schemas.microsoft.com/office/drawing/2014/main" id="{2A787DB8-B49E-157F-2FDF-226D1ECD5C66}"/>
              </a:ext>
            </a:extLst>
          </p:cNvPr>
          <p:cNvSpPr/>
          <p:nvPr/>
        </p:nvSpPr>
        <p:spPr>
          <a:xfrm>
            <a:off x="4812506" y="2584708"/>
            <a:ext cx="1838086" cy="1632750"/>
          </a:xfrm>
          <a:custGeom>
            <a:avLst/>
            <a:gdLst>
              <a:gd name="csX0" fmla="*/ 0 w 1838086"/>
              <a:gd name="csY0" fmla="*/ 150379 h 1503789"/>
              <a:gd name="csX1" fmla="*/ 150379 w 1838086"/>
              <a:gd name="csY1" fmla="*/ 0 h 1503789"/>
              <a:gd name="csX2" fmla="*/ 1687707 w 1838086"/>
              <a:gd name="csY2" fmla="*/ 0 h 1503789"/>
              <a:gd name="csX3" fmla="*/ 1838086 w 1838086"/>
              <a:gd name="csY3" fmla="*/ 150379 h 1503789"/>
              <a:gd name="csX4" fmla="*/ 1838086 w 1838086"/>
              <a:gd name="csY4" fmla="*/ 1353410 h 1503789"/>
              <a:gd name="csX5" fmla="*/ 1687707 w 1838086"/>
              <a:gd name="csY5" fmla="*/ 1503789 h 1503789"/>
              <a:gd name="csX6" fmla="*/ 150379 w 1838086"/>
              <a:gd name="csY6" fmla="*/ 1503789 h 1503789"/>
              <a:gd name="csX7" fmla="*/ 0 w 1838086"/>
              <a:gd name="csY7" fmla="*/ 1353410 h 1503789"/>
              <a:gd name="csX8" fmla="*/ 0 w 1838086"/>
              <a:gd name="csY8" fmla="*/ 150379 h 15037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838086" h="1503789">
                <a:moveTo>
                  <a:pt x="0" y="150379"/>
                </a:moveTo>
                <a:cubicBezTo>
                  <a:pt x="0" y="67327"/>
                  <a:pt x="67327" y="0"/>
                  <a:pt x="150379" y="0"/>
                </a:cubicBezTo>
                <a:lnTo>
                  <a:pt x="1687707" y="0"/>
                </a:lnTo>
                <a:cubicBezTo>
                  <a:pt x="1770759" y="0"/>
                  <a:pt x="1838086" y="67327"/>
                  <a:pt x="1838086" y="150379"/>
                </a:cubicBezTo>
                <a:lnTo>
                  <a:pt x="1838086" y="1353410"/>
                </a:lnTo>
                <a:cubicBezTo>
                  <a:pt x="1838086" y="1436462"/>
                  <a:pt x="1770759" y="1503789"/>
                  <a:pt x="1687707" y="1503789"/>
                </a:cubicBezTo>
                <a:lnTo>
                  <a:pt x="150379" y="1503789"/>
                </a:lnTo>
                <a:cubicBezTo>
                  <a:pt x="67327" y="1503789"/>
                  <a:pt x="0" y="1436462"/>
                  <a:pt x="0" y="1353410"/>
                </a:cubicBezTo>
                <a:lnTo>
                  <a:pt x="0" y="150379"/>
                </a:lnTo>
                <a:close/>
              </a:path>
            </a:pathLst>
          </a:custGeom>
          <a:solidFill>
            <a:srgbClr val="A867B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6680" tIns="106680" rIns="106680" bIns="558413" numCol="1" spcCol="1270" anchor="t" anchorCtr="0">
            <a:noAutofit/>
          </a:bodyPr>
          <a:lstStyle/>
          <a:p>
            <a:pPr marL="0" lvl="0" indent="0" algn="l" defTabSz="666750">
              <a:lnSpc>
                <a:spcPct val="90000"/>
              </a:lnSpc>
              <a:spcBef>
                <a:spcPct val="0"/>
              </a:spcBef>
              <a:spcAft>
                <a:spcPct val="35000"/>
              </a:spcAft>
              <a:buNone/>
            </a:pPr>
            <a:br>
              <a:rPr lang="en-GB" sz="1500" kern="1200" noProof="0" dirty="0"/>
            </a:br>
            <a:r>
              <a:rPr lang="en-GB" sz="1500" kern="1200" noProof="0" dirty="0"/>
              <a:t>LUX Valuation Committee</a:t>
            </a:r>
          </a:p>
        </p:txBody>
      </p:sp>
      <p:sp>
        <p:nvSpPr>
          <p:cNvPr id="15" name="Freeform: Shape 14">
            <a:extLst>
              <a:ext uri="{FF2B5EF4-FFF2-40B4-BE49-F238E27FC236}">
                <a16:creationId xmlns:a16="http://schemas.microsoft.com/office/drawing/2014/main" id="{43E6ACC0-DB86-78A1-494B-7F60FCBB8EBD}"/>
              </a:ext>
            </a:extLst>
          </p:cNvPr>
          <p:cNvSpPr/>
          <p:nvPr/>
        </p:nvSpPr>
        <p:spPr>
          <a:xfrm>
            <a:off x="5176961" y="3675219"/>
            <a:ext cx="2128714" cy="1783658"/>
          </a:xfrm>
          <a:custGeom>
            <a:avLst/>
            <a:gdLst>
              <a:gd name="csX0" fmla="*/ 0 w 1838086"/>
              <a:gd name="csY0" fmla="*/ 183809 h 2144197"/>
              <a:gd name="csX1" fmla="*/ 183809 w 1838086"/>
              <a:gd name="csY1" fmla="*/ 0 h 2144197"/>
              <a:gd name="csX2" fmla="*/ 1654277 w 1838086"/>
              <a:gd name="csY2" fmla="*/ 0 h 2144197"/>
              <a:gd name="csX3" fmla="*/ 1838086 w 1838086"/>
              <a:gd name="csY3" fmla="*/ 183809 h 2144197"/>
              <a:gd name="csX4" fmla="*/ 1838086 w 1838086"/>
              <a:gd name="csY4" fmla="*/ 1960388 h 2144197"/>
              <a:gd name="csX5" fmla="*/ 1654277 w 1838086"/>
              <a:gd name="csY5" fmla="*/ 2144197 h 2144197"/>
              <a:gd name="csX6" fmla="*/ 183809 w 1838086"/>
              <a:gd name="csY6" fmla="*/ 2144197 h 2144197"/>
              <a:gd name="csX7" fmla="*/ 0 w 1838086"/>
              <a:gd name="csY7" fmla="*/ 1960388 h 2144197"/>
              <a:gd name="csX8" fmla="*/ 0 w 1838086"/>
              <a:gd name="csY8" fmla="*/ 183809 h 21441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838086" h="2144197">
                <a:moveTo>
                  <a:pt x="0" y="183809"/>
                </a:moveTo>
                <a:cubicBezTo>
                  <a:pt x="0" y="82294"/>
                  <a:pt x="82294" y="0"/>
                  <a:pt x="183809" y="0"/>
                </a:cubicBezTo>
                <a:lnTo>
                  <a:pt x="1654277" y="0"/>
                </a:lnTo>
                <a:cubicBezTo>
                  <a:pt x="1755792" y="0"/>
                  <a:pt x="1838086" y="82294"/>
                  <a:pt x="1838086" y="183809"/>
                </a:cubicBezTo>
                <a:lnTo>
                  <a:pt x="1838086" y="1960388"/>
                </a:lnTo>
                <a:cubicBezTo>
                  <a:pt x="1838086" y="2061903"/>
                  <a:pt x="1755792" y="2144197"/>
                  <a:pt x="1654277" y="2144197"/>
                </a:cubicBezTo>
                <a:lnTo>
                  <a:pt x="183809" y="2144197"/>
                </a:lnTo>
                <a:cubicBezTo>
                  <a:pt x="82294" y="2144197"/>
                  <a:pt x="0" y="2061903"/>
                  <a:pt x="0" y="1960388"/>
                </a:cubicBezTo>
                <a:lnTo>
                  <a:pt x="0" y="183809"/>
                </a:lnTo>
                <a:close/>
              </a:path>
            </a:pathLst>
          </a:custGeom>
          <a:ln>
            <a:solidFill>
              <a:srgbClr val="A867BD"/>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32068" tIns="132068" rIns="132068" bIns="132068" numCol="1" spcCol="1270" anchor="t" anchorCtr="0">
            <a:noAutofit/>
          </a:bodyPr>
          <a:lstStyle/>
          <a:p>
            <a:pPr marL="171450" lvl="1" indent="-171450" algn="l" defTabSz="488950">
              <a:lnSpc>
                <a:spcPct val="90000"/>
              </a:lnSpc>
              <a:spcBef>
                <a:spcPct val="0"/>
              </a:spcBef>
              <a:spcAft>
                <a:spcPct val="15000"/>
              </a:spcAft>
              <a:buClr>
                <a:srgbClr val="A867BD"/>
              </a:buClr>
              <a:buFont typeface="Wingdings" panose="05000000000000000000" pitchFamily="2" charset="2"/>
              <a:buChar char="§"/>
            </a:pPr>
            <a:r>
              <a:rPr lang="en-GB" sz="1100" kern="1200" noProof="0" dirty="0"/>
              <a:t>The Lux AIFM holds its Valuation Committee and approved the marks of the Lux Funds</a:t>
            </a:r>
            <a:br>
              <a:rPr lang="en-GB" sz="1100" kern="1200" noProof="0" dirty="0"/>
            </a:br>
            <a:endParaRPr lang="en-GB" sz="1100" kern="1200" noProof="0" dirty="0"/>
          </a:p>
          <a:p>
            <a:pPr marL="171450" lvl="1" indent="-171450" algn="l" defTabSz="488950">
              <a:lnSpc>
                <a:spcPct val="90000"/>
              </a:lnSpc>
              <a:spcBef>
                <a:spcPct val="0"/>
              </a:spcBef>
              <a:spcAft>
                <a:spcPct val="15000"/>
              </a:spcAft>
              <a:buClr>
                <a:srgbClr val="A867BD"/>
              </a:buClr>
              <a:buFont typeface="Wingdings" panose="05000000000000000000" pitchFamily="2" charset="2"/>
              <a:buChar char="§"/>
            </a:pPr>
            <a:r>
              <a:rPr lang="en-GB" sz="1100" kern="1200" noProof="0" dirty="0"/>
              <a:t>Marks are then sent to the Administrator</a:t>
            </a:r>
          </a:p>
        </p:txBody>
      </p:sp>
      <p:sp>
        <p:nvSpPr>
          <p:cNvPr id="17" name="Freeform: Shape 16">
            <a:extLst>
              <a:ext uri="{FF2B5EF4-FFF2-40B4-BE49-F238E27FC236}">
                <a16:creationId xmlns:a16="http://schemas.microsoft.com/office/drawing/2014/main" id="{2334E92C-ACFC-BEB2-62CD-EB7B8FCB4CFB}"/>
              </a:ext>
            </a:extLst>
          </p:cNvPr>
          <p:cNvSpPr/>
          <p:nvPr/>
        </p:nvSpPr>
        <p:spPr>
          <a:xfrm>
            <a:off x="8174831" y="2581275"/>
            <a:ext cx="1838086" cy="1612067"/>
          </a:xfrm>
          <a:custGeom>
            <a:avLst/>
            <a:gdLst>
              <a:gd name="csX0" fmla="*/ 0 w 1838086"/>
              <a:gd name="csY0" fmla="*/ 148474 h 1484740"/>
              <a:gd name="csX1" fmla="*/ 148474 w 1838086"/>
              <a:gd name="csY1" fmla="*/ 0 h 1484740"/>
              <a:gd name="csX2" fmla="*/ 1689612 w 1838086"/>
              <a:gd name="csY2" fmla="*/ 0 h 1484740"/>
              <a:gd name="csX3" fmla="*/ 1838086 w 1838086"/>
              <a:gd name="csY3" fmla="*/ 148474 h 1484740"/>
              <a:gd name="csX4" fmla="*/ 1838086 w 1838086"/>
              <a:gd name="csY4" fmla="*/ 1336266 h 1484740"/>
              <a:gd name="csX5" fmla="*/ 1689612 w 1838086"/>
              <a:gd name="csY5" fmla="*/ 1484740 h 1484740"/>
              <a:gd name="csX6" fmla="*/ 148474 w 1838086"/>
              <a:gd name="csY6" fmla="*/ 1484740 h 1484740"/>
              <a:gd name="csX7" fmla="*/ 0 w 1838086"/>
              <a:gd name="csY7" fmla="*/ 1336266 h 1484740"/>
              <a:gd name="csX8" fmla="*/ 0 w 1838086"/>
              <a:gd name="csY8" fmla="*/ 148474 h 14847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838086" h="1484740">
                <a:moveTo>
                  <a:pt x="0" y="148474"/>
                </a:moveTo>
                <a:cubicBezTo>
                  <a:pt x="0" y="66474"/>
                  <a:pt x="66474" y="0"/>
                  <a:pt x="148474" y="0"/>
                </a:cubicBezTo>
                <a:lnTo>
                  <a:pt x="1689612" y="0"/>
                </a:lnTo>
                <a:cubicBezTo>
                  <a:pt x="1771612" y="0"/>
                  <a:pt x="1838086" y="66474"/>
                  <a:pt x="1838086" y="148474"/>
                </a:cubicBezTo>
                <a:lnTo>
                  <a:pt x="1838086" y="1336266"/>
                </a:lnTo>
                <a:cubicBezTo>
                  <a:pt x="1838086" y="1418266"/>
                  <a:pt x="1771612" y="1484740"/>
                  <a:pt x="1689612" y="1484740"/>
                </a:cubicBezTo>
                <a:lnTo>
                  <a:pt x="148474" y="1484740"/>
                </a:lnTo>
                <a:cubicBezTo>
                  <a:pt x="66474" y="1484740"/>
                  <a:pt x="0" y="1418266"/>
                  <a:pt x="0" y="1336266"/>
                </a:cubicBezTo>
                <a:lnTo>
                  <a:pt x="0" y="148474"/>
                </a:lnTo>
                <a:close/>
              </a:path>
            </a:pathLst>
          </a:custGeom>
          <a:solidFill>
            <a:srgbClr val="8A068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6680" tIns="106680" rIns="106680" bIns="552064" numCol="1" spcCol="1270" anchor="t" anchorCtr="0">
            <a:noAutofit/>
          </a:bodyPr>
          <a:lstStyle/>
          <a:p>
            <a:pPr marL="0" lvl="0" indent="0" algn="l" defTabSz="666750">
              <a:lnSpc>
                <a:spcPct val="90000"/>
              </a:lnSpc>
              <a:spcBef>
                <a:spcPct val="0"/>
              </a:spcBef>
              <a:spcAft>
                <a:spcPct val="35000"/>
              </a:spcAft>
              <a:buNone/>
            </a:pPr>
            <a:br>
              <a:rPr lang="en-GB" sz="1500" kern="1200" noProof="0" dirty="0"/>
            </a:br>
            <a:r>
              <a:rPr lang="en-GB" sz="1500" kern="1200" noProof="0" dirty="0"/>
              <a:t>LUX Administrator</a:t>
            </a:r>
          </a:p>
        </p:txBody>
      </p:sp>
      <p:sp>
        <p:nvSpPr>
          <p:cNvPr id="18" name="Freeform: Shape 17">
            <a:extLst>
              <a:ext uri="{FF2B5EF4-FFF2-40B4-BE49-F238E27FC236}">
                <a16:creationId xmlns:a16="http://schemas.microsoft.com/office/drawing/2014/main" id="{3F52E810-E21D-444F-63FE-49244E009FAD}"/>
              </a:ext>
            </a:extLst>
          </p:cNvPr>
          <p:cNvSpPr/>
          <p:nvPr/>
        </p:nvSpPr>
        <p:spPr>
          <a:xfrm>
            <a:off x="8541785" y="3675219"/>
            <a:ext cx="2200033" cy="1816360"/>
          </a:xfrm>
          <a:custGeom>
            <a:avLst/>
            <a:gdLst>
              <a:gd name="csX0" fmla="*/ 0 w 1838086"/>
              <a:gd name="csY0" fmla="*/ 183809 h 2183509"/>
              <a:gd name="csX1" fmla="*/ 183809 w 1838086"/>
              <a:gd name="csY1" fmla="*/ 0 h 2183509"/>
              <a:gd name="csX2" fmla="*/ 1654277 w 1838086"/>
              <a:gd name="csY2" fmla="*/ 0 h 2183509"/>
              <a:gd name="csX3" fmla="*/ 1838086 w 1838086"/>
              <a:gd name="csY3" fmla="*/ 183809 h 2183509"/>
              <a:gd name="csX4" fmla="*/ 1838086 w 1838086"/>
              <a:gd name="csY4" fmla="*/ 1999700 h 2183509"/>
              <a:gd name="csX5" fmla="*/ 1654277 w 1838086"/>
              <a:gd name="csY5" fmla="*/ 2183509 h 2183509"/>
              <a:gd name="csX6" fmla="*/ 183809 w 1838086"/>
              <a:gd name="csY6" fmla="*/ 2183509 h 2183509"/>
              <a:gd name="csX7" fmla="*/ 0 w 1838086"/>
              <a:gd name="csY7" fmla="*/ 1999700 h 2183509"/>
              <a:gd name="csX8" fmla="*/ 0 w 1838086"/>
              <a:gd name="csY8" fmla="*/ 183809 h 21835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838086" h="2183509">
                <a:moveTo>
                  <a:pt x="0" y="183809"/>
                </a:moveTo>
                <a:cubicBezTo>
                  <a:pt x="0" y="82294"/>
                  <a:pt x="82294" y="0"/>
                  <a:pt x="183809" y="0"/>
                </a:cubicBezTo>
                <a:lnTo>
                  <a:pt x="1654277" y="0"/>
                </a:lnTo>
                <a:cubicBezTo>
                  <a:pt x="1755792" y="0"/>
                  <a:pt x="1838086" y="82294"/>
                  <a:pt x="1838086" y="183809"/>
                </a:cubicBezTo>
                <a:lnTo>
                  <a:pt x="1838086" y="1999700"/>
                </a:lnTo>
                <a:cubicBezTo>
                  <a:pt x="1838086" y="2101215"/>
                  <a:pt x="1755792" y="2183509"/>
                  <a:pt x="1654277" y="2183509"/>
                </a:cubicBezTo>
                <a:lnTo>
                  <a:pt x="183809" y="2183509"/>
                </a:lnTo>
                <a:cubicBezTo>
                  <a:pt x="82294" y="2183509"/>
                  <a:pt x="0" y="2101215"/>
                  <a:pt x="0" y="1999700"/>
                </a:cubicBezTo>
                <a:lnTo>
                  <a:pt x="0" y="183809"/>
                </a:lnTo>
                <a:close/>
              </a:path>
            </a:pathLst>
          </a:custGeom>
          <a:ln>
            <a:solidFill>
              <a:srgbClr val="8A068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32068" tIns="132068" rIns="132068" bIns="132068" numCol="1" spcCol="1270" anchor="t" anchorCtr="0">
            <a:noAutofit/>
          </a:bodyPr>
          <a:lstStyle/>
          <a:p>
            <a:pPr marL="171450" lvl="1" indent="-171450" algn="l" defTabSz="488950">
              <a:lnSpc>
                <a:spcPct val="90000"/>
              </a:lnSpc>
              <a:spcBef>
                <a:spcPct val="0"/>
              </a:spcBef>
              <a:spcAft>
                <a:spcPct val="15000"/>
              </a:spcAft>
              <a:buClr>
                <a:srgbClr val="8A0681"/>
              </a:buClr>
              <a:buFont typeface="Wingdings" panose="05000000000000000000" pitchFamily="2" charset="2"/>
              <a:buChar char="§"/>
            </a:pPr>
            <a:r>
              <a:rPr lang="en-GB" sz="1100" kern="1200" noProof="0" dirty="0"/>
              <a:t>Computes the NAV based on the validated marks of the AIFM</a:t>
            </a:r>
            <a:br>
              <a:rPr lang="en-GB" sz="1100" kern="1200" noProof="0" dirty="0"/>
            </a:br>
            <a:endParaRPr lang="en-GB" sz="1100" kern="1200" noProof="0" dirty="0"/>
          </a:p>
          <a:p>
            <a:pPr marL="171450" lvl="1" indent="-171450" algn="l" defTabSz="488950">
              <a:lnSpc>
                <a:spcPct val="90000"/>
              </a:lnSpc>
              <a:spcBef>
                <a:spcPct val="0"/>
              </a:spcBef>
              <a:spcAft>
                <a:spcPct val="15000"/>
              </a:spcAft>
              <a:buClr>
                <a:srgbClr val="8A0681"/>
              </a:buClr>
              <a:buFont typeface="Wingdings" panose="05000000000000000000" pitchFamily="2" charset="2"/>
              <a:buChar char="§"/>
            </a:pPr>
            <a:r>
              <a:rPr lang="en-GB" sz="1100" kern="1200" noProof="0" dirty="0"/>
              <a:t>NAV will then be later approved by the AIFM</a:t>
            </a:r>
          </a:p>
        </p:txBody>
      </p:sp>
      <p:sp>
        <p:nvSpPr>
          <p:cNvPr id="19" name="Freeform: Shape 18">
            <a:extLst>
              <a:ext uri="{FF2B5EF4-FFF2-40B4-BE49-F238E27FC236}">
                <a16:creationId xmlns:a16="http://schemas.microsoft.com/office/drawing/2014/main" id="{4B28AD06-6B65-6D3D-2368-F12D73FDFB41}"/>
              </a:ext>
            </a:extLst>
          </p:cNvPr>
          <p:cNvSpPr/>
          <p:nvPr/>
        </p:nvSpPr>
        <p:spPr>
          <a:xfrm rot="21598631">
            <a:off x="6597017" y="2750334"/>
            <a:ext cx="952535" cy="688579"/>
          </a:xfrm>
          <a:custGeom>
            <a:avLst/>
            <a:gdLst>
              <a:gd name="csX0" fmla="*/ 0 w 590732"/>
              <a:gd name="csY0" fmla="*/ 91526 h 457630"/>
              <a:gd name="csX1" fmla="*/ 361917 w 590732"/>
              <a:gd name="csY1" fmla="*/ 91526 h 457630"/>
              <a:gd name="csX2" fmla="*/ 361917 w 590732"/>
              <a:gd name="csY2" fmla="*/ 0 h 457630"/>
              <a:gd name="csX3" fmla="*/ 590732 w 590732"/>
              <a:gd name="csY3" fmla="*/ 228815 h 457630"/>
              <a:gd name="csX4" fmla="*/ 361917 w 590732"/>
              <a:gd name="csY4" fmla="*/ 457630 h 457630"/>
              <a:gd name="csX5" fmla="*/ 361917 w 590732"/>
              <a:gd name="csY5" fmla="*/ 366104 h 457630"/>
              <a:gd name="csX6" fmla="*/ 0 w 590732"/>
              <a:gd name="csY6" fmla="*/ 366104 h 457630"/>
              <a:gd name="csX7" fmla="*/ 0 w 590732"/>
              <a:gd name="csY7" fmla="*/ 91526 h 4576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90732" h="457630">
                <a:moveTo>
                  <a:pt x="0" y="91526"/>
                </a:moveTo>
                <a:lnTo>
                  <a:pt x="361917" y="91526"/>
                </a:lnTo>
                <a:lnTo>
                  <a:pt x="361917" y="0"/>
                </a:lnTo>
                <a:lnTo>
                  <a:pt x="590732" y="228815"/>
                </a:lnTo>
                <a:lnTo>
                  <a:pt x="361917" y="457630"/>
                </a:lnTo>
                <a:lnTo>
                  <a:pt x="361917" y="366104"/>
                </a:lnTo>
                <a:lnTo>
                  <a:pt x="0" y="366104"/>
                </a:lnTo>
                <a:lnTo>
                  <a:pt x="0" y="91526"/>
                </a:lnTo>
                <a:close/>
              </a:path>
            </a:pathLst>
          </a:custGeom>
          <a:solidFill>
            <a:srgbClr val="A867BD"/>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1" tIns="91525" rIns="137289" bIns="91526" numCol="1" spcCol="1270" anchor="ctr" anchorCtr="0">
            <a:noAutofit/>
          </a:bodyPr>
          <a:lstStyle/>
          <a:p>
            <a:pPr marL="0" lvl="0" indent="0" algn="ctr" defTabSz="533400">
              <a:lnSpc>
                <a:spcPct val="90000"/>
              </a:lnSpc>
              <a:spcBef>
                <a:spcPct val="0"/>
              </a:spcBef>
              <a:spcAft>
                <a:spcPct val="35000"/>
              </a:spcAft>
              <a:buNone/>
            </a:pPr>
            <a:endParaRPr lang="en-GB" sz="1200" kern="1200" noProof="0" dirty="0"/>
          </a:p>
        </p:txBody>
      </p:sp>
    </p:spTree>
    <p:extLst>
      <p:ext uri="{BB962C8B-B14F-4D97-AF65-F5344CB8AC3E}">
        <p14:creationId xmlns:p14="http://schemas.microsoft.com/office/powerpoint/2010/main" val="2366684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942D41-8D24-FCE8-BB03-7257208FB3F2}"/>
              </a:ext>
            </a:extLst>
          </p:cNvPr>
          <p:cNvSpPr>
            <a:spLocks noGrp="1"/>
          </p:cNvSpPr>
          <p:nvPr>
            <p:ph type="sldNum" sz="quarter" idx="4"/>
          </p:nvPr>
        </p:nvSpPr>
        <p:spPr/>
        <p:txBody>
          <a:bodyPr/>
          <a:lstStyle/>
          <a:p>
            <a:fld id="{A2A42004-C525-4987-8A98-C51456666E42}" type="slidenum">
              <a:rPr lang="en-GB" noProof="0" smtClean="0"/>
              <a:pPr/>
              <a:t>4</a:t>
            </a:fld>
            <a:endParaRPr lang="en-GB" noProof="0" dirty="0">
              <a:solidFill>
                <a:schemeClr val="bg1">
                  <a:lumMod val="75000"/>
                </a:schemeClr>
              </a:solidFill>
            </a:endParaRPr>
          </a:p>
        </p:txBody>
      </p:sp>
      <p:sp>
        <p:nvSpPr>
          <p:cNvPr id="3" name="TextBox 2">
            <a:extLst>
              <a:ext uri="{FF2B5EF4-FFF2-40B4-BE49-F238E27FC236}">
                <a16:creationId xmlns:a16="http://schemas.microsoft.com/office/drawing/2014/main" id="{340EE5DE-78E0-B0AB-2D68-3B7D17AA82C1}"/>
              </a:ext>
            </a:extLst>
          </p:cNvPr>
          <p:cNvSpPr txBox="1"/>
          <p:nvPr/>
        </p:nvSpPr>
        <p:spPr>
          <a:xfrm>
            <a:off x="609600" y="293807"/>
            <a:ext cx="6356684" cy="400110"/>
          </a:xfrm>
          <a:prstGeom prst="rect">
            <a:avLst/>
          </a:prstGeom>
          <a:noFill/>
        </p:spPr>
        <p:txBody>
          <a:bodyPr wrap="square" rtlCol="0">
            <a:spAutoFit/>
          </a:bodyPr>
          <a:lstStyle/>
          <a:p>
            <a:r>
              <a:rPr lang="en-GB" sz="2000" b="1" noProof="0" dirty="0">
                <a:solidFill>
                  <a:schemeClr val="bg1"/>
                </a:solidFill>
              </a:rPr>
              <a:t>Valuation Process Highlights – </a:t>
            </a:r>
            <a:r>
              <a:rPr lang="en-GB" sz="2000" b="1" noProof="0" dirty="0" err="1">
                <a:solidFill>
                  <a:schemeClr val="bg1"/>
                </a:solidFill>
              </a:rPr>
              <a:t>Qx</a:t>
            </a:r>
            <a:r>
              <a:rPr lang="en-GB" sz="2000" b="1" noProof="0" dirty="0">
                <a:solidFill>
                  <a:schemeClr val="bg1"/>
                </a:solidFill>
              </a:rPr>
              <a:t> 202x</a:t>
            </a:r>
          </a:p>
        </p:txBody>
      </p:sp>
      <p:sp>
        <p:nvSpPr>
          <p:cNvPr id="7" name="Rectangle 6">
            <a:extLst>
              <a:ext uri="{FF2B5EF4-FFF2-40B4-BE49-F238E27FC236}">
                <a16:creationId xmlns:a16="http://schemas.microsoft.com/office/drawing/2014/main" id="{A2665D6C-46B1-67D8-917F-EE378125E206}"/>
              </a:ext>
            </a:extLst>
          </p:cNvPr>
          <p:cNvSpPr/>
          <p:nvPr/>
        </p:nvSpPr>
        <p:spPr>
          <a:xfrm>
            <a:off x="619125" y="863184"/>
            <a:ext cx="10991850" cy="43088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aphicFrame>
        <p:nvGraphicFramePr>
          <p:cNvPr id="5" name="Table 4">
            <a:extLst>
              <a:ext uri="{FF2B5EF4-FFF2-40B4-BE49-F238E27FC236}">
                <a16:creationId xmlns:a16="http://schemas.microsoft.com/office/drawing/2014/main" id="{F0F43CA0-8D96-712A-E6D5-FB17E26D0BD7}"/>
              </a:ext>
            </a:extLst>
          </p:cNvPr>
          <p:cNvGraphicFramePr>
            <a:graphicFrameLocks noGrp="1"/>
          </p:cNvGraphicFramePr>
          <p:nvPr>
            <p:extLst>
              <p:ext uri="{D42A27DB-BD31-4B8C-83A1-F6EECF244321}">
                <p14:modId xmlns:p14="http://schemas.microsoft.com/office/powerpoint/2010/main" val="3687152169"/>
              </p:ext>
            </p:extLst>
          </p:nvPr>
        </p:nvGraphicFramePr>
        <p:xfrm>
          <a:off x="1257300" y="1032107"/>
          <a:ext cx="10176688" cy="5136429"/>
        </p:xfrm>
        <a:graphic>
          <a:graphicData uri="http://schemas.openxmlformats.org/drawingml/2006/table">
            <a:tbl>
              <a:tblPr firstRow="1" bandRow="1">
                <a:tableStyleId>{5940675A-B579-460E-94D1-54222C63F5DA}</a:tableStyleId>
              </a:tblPr>
              <a:tblGrid>
                <a:gridCol w="728890">
                  <a:extLst>
                    <a:ext uri="{9D8B030D-6E8A-4147-A177-3AD203B41FA5}">
                      <a16:colId xmlns:a16="http://schemas.microsoft.com/office/drawing/2014/main" val="220030745"/>
                    </a:ext>
                  </a:extLst>
                </a:gridCol>
                <a:gridCol w="1005663">
                  <a:extLst>
                    <a:ext uri="{9D8B030D-6E8A-4147-A177-3AD203B41FA5}">
                      <a16:colId xmlns:a16="http://schemas.microsoft.com/office/drawing/2014/main" val="169692531"/>
                    </a:ext>
                  </a:extLst>
                </a:gridCol>
                <a:gridCol w="3981297">
                  <a:extLst>
                    <a:ext uri="{9D8B030D-6E8A-4147-A177-3AD203B41FA5}">
                      <a16:colId xmlns:a16="http://schemas.microsoft.com/office/drawing/2014/main" val="742145669"/>
                    </a:ext>
                  </a:extLst>
                </a:gridCol>
                <a:gridCol w="4460838">
                  <a:extLst>
                    <a:ext uri="{9D8B030D-6E8A-4147-A177-3AD203B41FA5}">
                      <a16:colId xmlns:a16="http://schemas.microsoft.com/office/drawing/2014/main" val="1269207570"/>
                    </a:ext>
                  </a:extLst>
                </a:gridCol>
              </a:tblGrid>
              <a:tr h="391074">
                <a:tc>
                  <a:txBody>
                    <a:bodyPr/>
                    <a:lstStyle/>
                    <a:p>
                      <a:r>
                        <a:rPr lang="en-GB" sz="1000" b="1" kern="1200" noProof="0" dirty="0">
                          <a:solidFill>
                            <a:schemeClr val="bg1"/>
                          </a:solidFill>
                          <a:latin typeface="+mn-lt"/>
                          <a:ea typeface="+mn-ea"/>
                          <a:cs typeface="+mn-cs"/>
                        </a:rPr>
                        <a:t>Date</a:t>
                      </a:r>
                      <a:r>
                        <a:rPr lang="en-GB" sz="1000" b="1" noProof="0" dirty="0">
                          <a:solidFill>
                            <a:schemeClr val="bg1"/>
                          </a:solidFill>
                          <a:latin typeface="+mn-lt"/>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A867BD"/>
                    </a:solidFill>
                  </a:tcPr>
                </a:tc>
                <a:tc>
                  <a:txBody>
                    <a:bodyPr/>
                    <a:lstStyle/>
                    <a:p>
                      <a:r>
                        <a:rPr lang="en-GB" sz="1000" b="1" noProof="0" dirty="0">
                          <a:solidFill>
                            <a:schemeClr val="bg1"/>
                          </a:solidFill>
                          <a:latin typeface="+mn-lt"/>
                        </a:rPr>
                        <a:t>Type of event</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64045D"/>
                    </a:solidFill>
                  </a:tcPr>
                </a:tc>
                <a:tc gridSpan="2">
                  <a:txBody>
                    <a:bodyPr/>
                    <a:lstStyle/>
                    <a:p>
                      <a:r>
                        <a:rPr lang="en-GB" sz="1000" b="1" noProof="0" dirty="0">
                          <a:solidFill>
                            <a:schemeClr val="bg1"/>
                          </a:solidFill>
                          <a:latin typeface="+mn-lt"/>
                        </a:rPr>
                        <a:t>Minutes and outcome</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A867BD"/>
                    </a:solidFill>
                  </a:tcPr>
                </a:tc>
                <a:tc hMerge="1">
                  <a:txBody>
                    <a:bodyPr/>
                    <a:lstStyle/>
                    <a:p>
                      <a:pPr marL="182880" marR="0" lvl="1" indent="-182880" algn="l" defTabSz="914400" rtl="0" eaLnBrk="1" fontAlgn="auto" latinLnBrk="0" hangingPunct="1">
                        <a:lnSpc>
                          <a:spcPct val="100000"/>
                        </a:lnSpc>
                        <a:spcBef>
                          <a:spcPts val="0"/>
                        </a:spcBef>
                        <a:spcAft>
                          <a:spcPts val="0"/>
                        </a:spcAft>
                        <a:buClrTx/>
                        <a:buSzTx/>
                        <a:buFontTx/>
                        <a:buChar char="-"/>
                        <a:tabLst/>
                        <a:defRPr/>
                      </a:pPr>
                      <a:endParaRPr lang="en-US" sz="1000" b="0" kern="1200" dirty="0">
                        <a:solidFill>
                          <a:schemeClr val="tx1"/>
                        </a:solidFill>
                        <a:latin typeface="CalibreBd"/>
                        <a:ea typeface="+mn-ea"/>
                        <a:cs typeface="+mn-cs"/>
                      </a:endParaRPr>
                    </a:p>
                  </a:txBody>
                  <a:tcP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28147046"/>
                  </a:ext>
                </a:extLst>
              </a:tr>
              <a:tr h="179336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noProof="0" dirty="0">
                          <a:solidFill>
                            <a:schemeClr val="tx1"/>
                          </a:solidFill>
                          <a:latin typeface="+mn-lt"/>
                        </a:rPr>
                        <a:t>25/06/</a:t>
                      </a:r>
                      <a:br>
                        <a:rPr lang="en-GB" sz="1000" b="1" noProof="0" dirty="0">
                          <a:solidFill>
                            <a:schemeClr val="tx1"/>
                          </a:solidFill>
                          <a:latin typeface="+mn-lt"/>
                        </a:rPr>
                      </a:br>
                      <a:r>
                        <a:rPr lang="en-GB" sz="1000" b="1" noProof="0" dirty="0">
                          <a:solidFill>
                            <a:schemeClr val="tx1"/>
                          </a:solidFill>
                          <a:latin typeface="+mn-lt"/>
                        </a:rPr>
                        <a:t>2025</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2"/>
                    </a:solidFill>
                  </a:tcPr>
                </a:tc>
                <a:tc>
                  <a:txBody>
                    <a:bodyPr/>
                    <a:lstStyle/>
                    <a:p>
                      <a:pPr marL="0" algn="l" defTabSz="914400" rtl="0" eaLnBrk="1" latinLnBrk="0" hangingPunct="1"/>
                      <a:r>
                        <a:rPr lang="en-GB" sz="1000" b="1" kern="1200" noProof="0" dirty="0">
                          <a:solidFill>
                            <a:schemeClr val="bg1"/>
                          </a:solidFill>
                          <a:latin typeface="+mn-lt"/>
                          <a:ea typeface="+mn-ea"/>
                          <a:cs typeface="+mn-cs"/>
                        </a:rPr>
                        <a:t>Non-LUX Valuation Committee</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8A0681"/>
                    </a:solidFill>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sz="1000" b="1" kern="1200" noProof="0" dirty="0">
                          <a:solidFill>
                            <a:srgbClr val="8A0681"/>
                          </a:solidFill>
                          <a:latin typeface="+mn-lt"/>
                          <a:ea typeface="+mn-ea"/>
                          <a:cs typeface="+mn-cs"/>
                        </a:rPr>
                        <a:t>PE strategy:</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GB" sz="1000" b="1" kern="1200" noProof="0" dirty="0">
                        <a:solidFill>
                          <a:srgbClr val="FF0000"/>
                        </a:solidFill>
                        <a:latin typeface="+mn-lt"/>
                        <a:ea typeface="+mn-ea"/>
                        <a:cs typeface="+mn-cs"/>
                      </a:endParaRPr>
                    </a:p>
                    <a:p>
                      <a:pPr marL="171450" lvl="1" indent="-171450" algn="l" defTabSz="914400" rtl="0" eaLnBrk="1" latinLnBrk="0" hangingPunct="1">
                        <a:buFont typeface="Arial" panose="020B0604020202020204" pitchFamily="34" charset="0"/>
                        <a:buChar char="•"/>
                      </a:pPr>
                      <a:r>
                        <a:rPr lang="en-GB" sz="1000" b="1" kern="1200" noProof="0" dirty="0">
                          <a:solidFill>
                            <a:srgbClr val="8A0681"/>
                          </a:solidFill>
                          <a:latin typeface="+mn-lt"/>
                          <a:ea typeface="+mn-ea"/>
                          <a:cs typeface="+mn-cs"/>
                        </a:rPr>
                        <a:t>US Assets:</a:t>
                      </a:r>
                    </a:p>
                    <a:p>
                      <a:pPr marL="0" lvl="1" indent="0" algn="l" defTabSz="914400" rtl="0" eaLnBrk="1" latinLnBrk="0" hangingPunct="1">
                        <a:buFontTx/>
                        <a:buNone/>
                      </a:pPr>
                      <a:r>
                        <a:rPr lang="en-GB" sz="1000" b="0" kern="1200" noProof="0" dirty="0">
                          <a:solidFill>
                            <a:schemeClr val="tx1"/>
                          </a:solidFill>
                          <a:latin typeface="+mn-lt"/>
                          <a:ea typeface="+mn-ea"/>
                          <a:cs typeface="+mn-cs"/>
                        </a:rPr>
                        <a:t>Globally, projects perform well in line with expectations. XX provided an update on the overall market performance following the FED rate cuts, etc.</a:t>
                      </a:r>
                    </a:p>
                    <a:p>
                      <a:pPr marL="182880" lvl="1" indent="-182880" algn="l" defTabSz="914400" rtl="0" eaLnBrk="1" latinLnBrk="0" hangingPunct="1">
                        <a:buFontTx/>
                        <a:buChar char="-"/>
                      </a:pPr>
                      <a:r>
                        <a:rPr lang="en-GB" sz="1000" b="1" kern="1200" noProof="0" dirty="0">
                          <a:solidFill>
                            <a:schemeClr val="tx1"/>
                          </a:solidFill>
                          <a:latin typeface="+mn-lt"/>
                          <a:ea typeface="+mn-ea"/>
                          <a:cs typeface="+mn-cs"/>
                        </a:rPr>
                        <a:t>Asset 1 : </a:t>
                      </a:r>
                      <a:r>
                        <a:rPr lang="en-GB" sz="1000" b="0" kern="1200" noProof="0" dirty="0">
                          <a:solidFill>
                            <a:schemeClr val="tx1"/>
                          </a:solidFill>
                          <a:latin typeface="+mn-lt"/>
                          <a:ea typeface="+mn-ea"/>
                          <a:cs typeface="+mn-cs"/>
                        </a:rPr>
                        <a:t>prudent approach although a peer has been sold for a higher multiple. No mark-up for now.</a:t>
                      </a:r>
                    </a:p>
                    <a:p>
                      <a:pPr marL="182880" lvl="1" indent="-182880" algn="l" defTabSz="914400" rtl="0" eaLnBrk="1" latinLnBrk="0" hangingPunct="1">
                        <a:buFontTx/>
                        <a:buChar char="-"/>
                      </a:pPr>
                      <a:r>
                        <a:rPr lang="en-GB" sz="1000" b="1" kern="1200" noProof="0" dirty="0">
                          <a:solidFill>
                            <a:schemeClr val="tx1"/>
                          </a:solidFill>
                          <a:latin typeface="+mn-lt"/>
                          <a:ea typeface="+mn-ea"/>
                          <a:cs typeface="+mn-cs"/>
                        </a:rPr>
                        <a:t>Asset 2 : </a:t>
                      </a:r>
                      <a:r>
                        <a:rPr lang="en-GB" sz="1000" b="0" kern="1200" noProof="0" dirty="0">
                          <a:solidFill>
                            <a:schemeClr val="tx1"/>
                          </a:solidFill>
                          <a:latin typeface="+mn-lt"/>
                          <a:ea typeface="+mn-ea"/>
                          <a:cs typeface="+mn-cs"/>
                        </a:rPr>
                        <a:t>Investment extension continuing</a:t>
                      </a:r>
                    </a:p>
                    <a:p>
                      <a:pPr marL="182880" lvl="1" indent="-182880" algn="l" defTabSz="914400" rtl="0" eaLnBrk="1" latinLnBrk="0" hangingPunct="1">
                        <a:buFontTx/>
                        <a:buChar char="-"/>
                      </a:pPr>
                      <a:r>
                        <a:rPr lang="en-GB" sz="1000" b="1" kern="1200" noProof="0" dirty="0">
                          <a:solidFill>
                            <a:schemeClr val="tx1"/>
                          </a:solidFill>
                          <a:latin typeface="+mn-lt"/>
                          <a:ea typeface="+mn-ea"/>
                          <a:cs typeface="+mn-cs"/>
                        </a:rPr>
                        <a:t>Asset 3</a:t>
                      </a:r>
                      <a:r>
                        <a:rPr lang="en-GB" sz="1000" b="0" kern="1200" noProof="0" dirty="0">
                          <a:solidFill>
                            <a:schemeClr val="tx1"/>
                          </a:solidFill>
                          <a:latin typeface="+mn-lt"/>
                          <a:ea typeface="+mn-ea"/>
                          <a:cs typeface="+mn-cs"/>
                        </a:rPr>
                        <a:t>: xxx </a:t>
                      </a:r>
                    </a:p>
                    <a:p>
                      <a:pPr marL="182880" marR="0" lvl="1" indent="-182880" algn="l" defTabSz="914400" rtl="0" eaLnBrk="1" fontAlgn="auto" latinLnBrk="0" hangingPunct="1">
                        <a:lnSpc>
                          <a:spcPct val="100000"/>
                        </a:lnSpc>
                        <a:spcBef>
                          <a:spcPts val="0"/>
                        </a:spcBef>
                        <a:spcAft>
                          <a:spcPts val="0"/>
                        </a:spcAft>
                        <a:buClrTx/>
                        <a:buSzTx/>
                        <a:buFontTx/>
                        <a:buChar char="-"/>
                        <a:tabLst/>
                        <a:defRPr/>
                      </a:pPr>
                      <a:endParaRPr lang="en-GB" sz="1000" b="0" kern="1200" noProof="0" dirty="0">
                        <a:solidFill>
                          <a:schemeClr val="tx1"/>
                        </a:solidFill>
                        <a:latin typeface="+mn-lt"/>
                        <a:ea typeface="+mn-ea"/>
                        <a:cs typeface="+mn-cs"/>
                      </a:endParaRPr>
                    </a:p>
                    <a:p>
                      <a:pPr marL="171450" lvl="1" indent="-171450" algn="l" defTabSz="914400" rtl="0" eaLnBrk="1" latinLnBrk="0" hangingPunct="1">
                        <a:buFont typeface="Arial" panose="020B0604020202020204" pitchFamily="34" charset="0"/>
                        <a:buChar char="•"/>
                      </a:pPr>
                      <a:r>
                        <a:rPr lang="en-GB" sz="1000" b="1" kern="1200" noProof="0" dirty="0">
                          <a:solidFill>
                            <a:srgbClr val="8A0681"/>
                          </a:solidFill>
                          <a:latin typeface="+mn-lt"/>
                          <a:ea typeface="+mn-ea"/>
                          <a:cs typeface="+mn-cs"/>
                        </a:rPr>
                        <a:t>Asian Assets</a:t>
                      </a:r>
                    </a:p>
                    <a:p>
                      <a:pPr marL="182880" lvl="1" indent="-182880" algn="l" defTabSz="914400" rtl="0" eaLnBrk="1" latinLnBrk="0" hangingPunct="1">
                        <a:buFontTx/>
                        <a:buChar char="-"/>
                      </a:pPr>
                      <a:r>
                        <a:rPr lang="en-GB" sz="1000" b="1" kern="1200" noProof="0" dirty="0">
                          <a:solidFill>
                            <a:schemeClr val="tx1"/>
                          </a:solidFill>
                          <a:latin typeface="+mn-lt"/>
                          <a:ea typeface="+mn-ea"/>
                          <a:cs typeface="+mn-cs"/>
                        </a:rPr>
                        <a:t>Asset 1</a:t>
                      </a:r>
                      <a:r>
                        <a:rPr lang="en-GB" sz="1000" b="0" kern="1200" noProof="0" dirty="0">
                          <a:solidFill>
                            <a:schemeClr val="tx1"/>
                          </a:solidFill>
                          <a:latin typeface="+mn-lt"/>
                          <a:ea typeface="+mn-ea"/>
                          <a:cs typeface="+mn-cs"/>
                        </a:rPr>
                        <a:t>:</a:t>
                      </a:r>
                      <a:r>
                        <a:rPr lang="en-GB" sz="1000" b="1" kern="1200" noProof="0" dirty="0">
                          <a:solidFill>
                            <a:schemeClr val="tx1"/>
                          </a:solidFill>
                          <a:latin typeface="+mn-lt"/>
                          <a:ea typeface="+mn-ea"/>
                          <a:cs typeface="+mn-cs"/>
                        </a:rPr>
                        <a:t> </a:t>
                      </a:r>
                      <a:r>
                        <a:rPr lang="en-GB" sz="1000" b="0" kern="1200" noProof="0" dirty="0">
                          <a:solidFill>
                            <a:schemeClr val="tx1"/>
                          </a:solidFill>
                          <a:latin typeface="+mn-lt"/>
                          <a:ea typeface="+mn-ea"/>
                          <a:cs typeface="+mn-cs"/>
                        </a:rPr>
                        <a:t>xxx</a:t>
                      </a:r>
                    </a:p>
                    <a:p>
                      <a:pPr marL="182880" lvl="1" indent="-182880" algn="l" defTabSz="914400" rtl="0" eaLnBrk="1" latinLnBrk="0" hangingPunct="1">
                        <a:buFontTx/>
                        <a:buChar char="-"/>
                      </a:pPr>
                      <a:r>
                        <a:rPr lang="en-GB" sz="1000" b="1" kern="1200" noProof="0" dirty="0">
                          <a:solidFill>
                            <a:schemeClr val="tx1"/>
                          </a:solidFill>
                          <a:latin typeface="+mn-lt"/>
                          <a:ea typeface="+mn-ea"/>
                          <a:cs typeface="+mn-cs"/>
                        </a:rPr>
                        <a:t>Asset 2</a:t>
                      </a:r>
                      <a:r>
                        <a:rPr lang="en-GB" sz="1000" b="0" kern="1200" noProof="0" dirty="0">
                          <a:solidFill>
                            <a:schemeClr val="tx1"/>
                          </a:solidFill>
                          <a:latin typeface="+mn-lt"/>
                          <a:ea typeface="+mn-ea"/>
                          <a:cs typeface="+mn-cs"/>
                        </a:rPr>
                        <a:t>: xxx</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1" indent="0" algn="l" defTabSz="914400" rtl="0" eaLnBrk="1" latinLnBrk="0" hangingPunct="1">
                        <a:buFont typeface="Arial" panose="020B0604020202020204" pitchFamily="34" charset="0"/>
                        <a:buNone/>
                      </a:pPr>
                      <a:endParaRPr lang="en-GB" sz="1000" b="0" kern="1200" noProof="0" dirty="0">
                        <a:solidFill>
                          <a:srgbClr val="0050F6"/>
                        </a:solidFill>
                        <a:latin typeface="+mn-lt"/>
                        <a:ea typeface="+mn-ea"/>
                        <a:cs typeface="+mn-cs"/>
                      </a:endParaRPr>
                    </a:p>
                    <a:p>
                      <a:pPr marL="0" lvl="1" indent="0" algn="l" defTabSz="914400" rtl="0" eaLnBrk="1" latinLnBrk="0" hangingPunct="1">
                        <a:buFont typeface="Arial" panose="020B0604020202020204" pitchFamily="34" charset="0"/>
                        <a:buNone/>
                      </a:pPr>
                      <a:endParaRPr lang="en-GB" sz="1000" b="0" kern="1200" noProof="0" dirty="0">
                        <a:solidFill>
                          <a:srgbClr val="0050F6"/>
                        </a:solidFill>
                        <a:latin typeface="+mn-lt"/>
                        <a:ea typeface="+mn-ea"/>
                        <a:cs typeface="+mn-cs"/>
                      </a:endParaRPr>
                    </a:p>
                    <a:p>
                      <a:pPr marL="171450" lvl="1" indent="-171450" algn="l" defTabSz="914400" rtl="0" eaLnBrk="1" latinLnBrk="0" hangingPunct="1">
                        <a:buFont typeface="Arial" panose="020B0604020202020204" pitchFamily="34" charset="0"/>
                        <a:buChar char="•"/>
                      </a:pPr>
                      <a:r>
                        <a:rPr lang="en-GB" sz="1000" b="1" kern="1200" noProof="0" dirty="0">
                          <a:solidFill>
                            <a:srgbClr val="8A0681"/>
                          </a:solidFill>
                          <a:latin typeface="+mn-lt"/>
                          <a:ea typeface="+mn-ea"/>
                          <a:cs typeface="+mn-cs"/>
                        </a:rPr>
                        <a:t>Pipeline Update</a:t>
                      </a:r>
                    </a:p>
                    <a:p>
                      <a:pPr marL="182880" marR="0" lvl="1" indent="-182880" algn="l" defTabSz="914400" rtl="0" eaLnBrk="1" fontAlgn="auto" latinLnBrk="0" hangingPunct="1">
                        <a:lnSpc>
                          <a:spcPct val="100000"/>
                        </a:lnSpc>
                        <a:spcBef>
                          <a:spcPts val="0"/>
                        </a:spcBef>
                        <a:spcAft>
                          <a:spcPts val="0"/>
                        </a:spcAft>
                        <a:buClrTx/>
                        <a:buSzTx/>
                        <a:buFontTx/>
                        <a:buChar char="-"/>
                        <a:tabLst/>
                        <a:defRPr/>
                      </a:pPr>
                      <a:r>
                        <a:rPr lang="en-GB" sz="1000" b="1" kern="1200" noProof="0" dirty="0">
                          <a:solidFill>
                            <a:schemeClr val="tx1"/>
                          </a:solidFill>
                          <a:latin typeface="+mn-lt"/>
                          <a:ea typeface="+mn-ea"/>
                          <a:cs typeface="+mn-cs"/>
                        </a:rPr>
                        <a:t>Project 1</a:t>
                      </a:r>
                      <a:r>
                        <a:rPr lang="en-GB" sz="1000" b="0" kern="1200" noProof="0" dirty="0">
                          <a:solidFill>
                            <a:schemeClr val="tx1"/>
                          </a:solidFill>
                          <a:latin typeface="+mn-lt"/>
                          <a:ea typeface="+mn-ea"/>
                          <a:cs typeface="+mn-cs"/>
                        </a:rPr>
                        <a:t>: AML DD being performed</a:t>
                      </a:r>
                    </a:p>
                    <a:p>
                      <a:pPr marL="182880" marR="0" lvl="1" indent="-182880" algn="l" defTabSz="914400" rtl="0" eaLnBrk="1" fontAlgn="auto" latinLnBrk="0" hangingPunct="1">
                        <a:lnSpc>
                          <a:spcPct val="100000"/>
                        </a:lnSpc>
                        <a:spcBef>
                          <a:spcPts val="0"/>
                        </a:spcBef>
                        <a:spcAft>
                          <a:spcPts val="0"/>
                        </a:spcAft>
                        <a:buClrTx/>
                        <a:buSzTx/>
                        <a:buFontTx/>
                        <a:buChar char="-"/>
                        <a:tabLst/>
                        <a:defRPr/>
                      </a:pPr>
                      <a:r>
                        <a:rPr lang="en-GB" sz="1000" b="1" kern="1200" noProof="0" dirty="0">
                          <a:solidFill>
                            <a:schemeClr val="tx1"/>
                          </a:solidFill>
                          <a:latin typeface="+mn-lt"/>
                          <a:ea typeface="+mn-ea"/>
                          <a:cs typeface="+mn-cs"/>
                        </a:rPr>
                        <a:t>Project 2</a:t>
                      </a:r>
                      <a:r>
                        <a:rPr lang="en-GB" sz="1000" b="0" kern="1200" noProof="0" dirty="0">
                          <a:solidFill>
                            <a:schemeClr val="tx1"/>
                          </a:solidFill>
                          <a:latin typeface="+mn-lt"/>
                          <a:ea typeface="+mn-ea"/>
                          <a:cs typeface="+mn-cs"/>
                        </a:rPr>
                        <a:t>: Closing. Signed agreements to be received.</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GB" sz="1000" b="1" kern="1200" noProof="0" dirty="0">
                        <a:solidFill>
                          <a:srgbClr val="8A0681"/>
                        </a:solidFill>
                        <a:latin typeface="+mn-lt"/>
                        <a:ea typeface="+mn-ea"/>
                        <a:cs typeface="+mn-cs"/>
                      </a:endParaRPr>
                    </a:p>
                    <a:p>
                      <a:pPr marL="171450" lvl="1" indent="-171450" algn="l" defTabSz="914400" rtl="0" eaLnBrk="1" latinLnBrk="0" hangingPunct="1">
                        <a:buFont typeface="Arial" panose="020B0604020202020204" pitchFamily="34" charset="0"/>
                        <a:buChar char="•"/>
                      </a:pPr>
                      <a:r>
                        <a:rPr lang="en-GB" sz="1000" b="1" kern="1200" noProof="0" dirty="0">
                          <a:solidFill>
                            <a:srgbClr val="8A0681"/>
                          </a:solidFill>
                          <a:latin typeface="+mn-lt"/>
                          <a:ea typeface="+mn-ea"/>
                          <a:cs typeface="+mn-cs"/>
                        </a:rPr>
                        <a:t>Hospitality</a:t>
                      </a:r>
                    </a:p>
                    <a:p>
                      <a:pPr marL="182880" marR="0" lvl="1" indent="-182880" algn="l" defTabSz="914400" rtl="0" eaLnBrk="1" fontAlgn="auto" latinLnBrk="0" hangingPunct="1">
                        <a:lnSpc>
                          <a:spcPct val="100000"/>
                        </a:lnSpc>
                        <a:spcBef>
                          <a:spcPts val="0"/>
                        </a:spcBef>
                        <a:spcAft>
                          <a:spcPts val="0"/>
                        </a:spcAft>
                        <a:buClrTx/>
                        <a:buSzTx/>
                        <a:buFontTx/>
                        <a:buChar char="-"/>
                        <a:tabLst/>
                        <a:defRPr/>
                      </a:pPr>
                      <a:r>
                        <a:rPr lang="en-GB" sz="1000" b="0" kern="1200" noProof="0" dirty="0">
                          <a:solidFill>
                            <a:schemeClr val="tx1"/>
                          </a:solidFill>
                          <a:latin typeface="+mn-lt"/>
                          <a:ea typeface="+mn-ea"/>
                          <a:cs typeface="+mn-cs"/>
                        </a:rPr>
                        <a:t>Projects Embassy Suite, Central Park &amp; Colony Hotel: downward trend in the market is noted (not in the CCL portfolio).</a:t>
                      </a:r>
                    </a:p>
                    <a:p>
                      <a:pPr marL="182880" marR="0" lvl="1" indent="-182880" algn="l" defTabSz="914400" rtl="0" eaLnBrk="1" fontAlgn="auto" latinLnBrk="0" hangingPunct="1">
                        <a:lnSpc>
                          <a:spcPct val="100000"/>
                        </a:lnSpc>
                        <a:spcBef>
                          <a:spcPts val="0"/>
                        </a:spcBef>
                        <a:spcAft>
                          <a:spcPts val="0"/>
                        </a:spcAft>
                        <a:buClrTx/>
                        <a:buSzTx/>
                        <a:buFontTx/>
                        <a:buChar char="-"/>
                        <a:tabLst/>
                        <a:defRPr/>
                      </a:pPr>
                      <a:endParaRPr lang="en-GB" sz="1000" b="0" kern="1200" noProof="0" dirty="0">
                        <a:solidFill>
                          <a:schemeClr val="tx1"/>
                        </a:solidFill>
                        <a:latin typeface="+mn-lt"/>
                        <a:ea typeface="+mn-ea"/>
                        <a:cs typeface="+mn-cs"/>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32261984"/>
                  </a:ext>
                </a:extLst>
              </a:tr>
              <a:tr h="59490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noProof="0" dirty="0">
                          <a:solidFill>
                            <a:schemeClr val="tx1"/>
                          </a:solidFill>
                          <a:latin typeface="+mn-lt"/>
                        </a:rPr>
                        <a:t>04/07/</a:t>
                      </a:r>
                      <a:br>
                        <a:rPr lang="en-GB" sz="1000" b="1" noProof="0" dirty="0">
                          <a:solidFill>
                            <a:schemeClr val="tx1"/>
                          </a:solidFill>
                          <a:latin typeface="+mn-lt"/>
                        </a:rPr>
                      </a:br>
                      <a:r>
                        <a:rPr lang="en-GB" sz="1000" b="1" noProof="0" dirty="0">
                          <a:solidFill>
                            <a:schemeClr val="tx1"/>
                          </a:solidFill>
                          <a:latin typeface="+mn-lt"/>
                        </a:rPr>
                        <a:t>2025</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marL="0" algn="l" defTabSz="914400" rtl="0" eaLnBrk="1" latinLnBrk="0" hangingPunct="1"/>
                      <a:r>
                        <a:rPr lang="en-GB" sz="1000" b="1" kern="1200" noProof="0" dirty="0">
                          <a:solidFill>
                            <a:schemeClr val="bg1"/>
                          </a:solidFill>
                          <a:latin typeface="+mn-lt"/>
                          <a:ea typeface="+mn-ea"/>
                          <a:cs typeface="+mn-cs"/>
                        </a:rPr>
                        <a:t>Investee Call</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64045D"/>
                    </a:solidFill>
                  </a:tcPr>
                </a:tc>
                <a:tc>
                  <a:txBody>
                    <a:bodyPr/>
                    <a:lstStyle/>
                    <a:p>
                      <a:pPr marL="0" lvl="1" indent="0" algn="l" defTabSz="914400" rtl="0" eaLnBrk="1" latinLnBrk="0" hangingPunct="1">
                        <a:buFontTx/>
                        <a:buNone/>
                      </a:pPr>
                      <a:r>
                        <a:rPr lang="en-GB" sz="1000" b="0" kern="1200" noProof="0" dirty="0">
                          <a:solidFill>
                            <a:schemeClr val="tx1"/>
                          </a:solidFill>
                          <a:latin typeface="+mn-lt"/>
                          <a:ea typeface="+mn-ea"/>
                          <a:cs typeface="+mn-cs"/>
                        </a:rPr>
                        <a:t>Minutes of the investee call (assets discussed, market update, etc.)</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182880" marR="0" lvl="1" indent="-182880" algn="l" defTabSz="914400" rtl="0" eaLnBrk="1" fontAlgn="auto" latinLnBrk="0" hangingPunct="1">
                        <a:lnSpc>
                          <a:spcPct val="100000"/>
                        </a:lnSpc>
                        <a:spcBef>
                          <a:spcPts val="0"/>
                        </a:spcBef>
                        <a:spcAft>
                          <a:spcPts val="0"/>
                        </a:spcAft>
                        <a:buClrTx/>
                        <a:buSzTx/>
                        <a:buFontTx/>
                        <a:buChar char="-"/>
                        <a:tabLst/>
                        <a:defRPr/>
                      </a:pPr>
                      <a:endParaRPr lang="en-GB" sz="1000" b="0" kern="1200" noProof="0" dirty="0">
                        <a:solidFill>
                          <a:schemeClr val="tx1"/>
                        </a:solidFill>
                        <a:latin typeface="+mn-lt"/>
                        <a:ea typeface="+mn-ea"/>
                        <a:cs typeface="+mn-cs"/>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08590388"/>
                  </a:ext>
                </a:extLst>
              </a:tr>
              <a:tr h="111624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noProof="0" dirty="0">
                          <a:solidFill>
                            <a:schemeClr val="tx1"/>
                          </a:solidFill>
                          <a:latin typeface="+mn-lt"/>
                        </a:rPr>
                        <a:t>11/07/</a:t>
                      </a:r>
                      <a:br>
                        <a:rPr lang="en-GB" sz="1000" b="1" noProof="0" dirty="0">
                          <a:solidFill>
                            <a:schemeClr val="tx1"/>
                          </a:solidFill>
                          <a:latin typeface="+mn-lt"/>
                        </a:rPr>
                      </a:br>
                      <a:r>
                        <a:rPr lang="en-GB" sz="1000" b="1" noProof="0" dirty="0">
                          <a:solidFill>
                            <a:schemeClr val="tx1"/>
                          </a:solidFill>
                          <a:latin typeface="+mn-lt"/>
                        </a:rPr>
                        <a:t>2025</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2"/>
                    </a:solidFill>
                  </a:tcPr>
                </a:tc>
                <a:tc>
                  <a:txBody>
                    <a:bodyPr/>
                    <a:lstStyle/>
                    <a:p>
                      <a:pPr marL="0" algn="l" defTabSz="914400" rtl="0" eaLnBrk="1" latinLnBrk="0" hangingPunct="1"/>
                      <a:r>
                        <a:rPr lang="en-GB" sz="1000" b="1" kern="1200" noProof="0" dirty="0">
                          <a:solidFill>
                            <a:schemeClr val="bg1"/>
                          </a:solidFill>
                          <a:latin typeface="+mn-lt"/>
                          <a:ea typeface="+mn-ea"/>
                          <a:cs typeface="+mn-cs"/>
                        </a:rPr>
                        <a:t>LUX Valuation Committee</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8A0681"/>
                    </a:solidFill>
                  </a:tcPr>
                </a:tc>
                <a:tc>
                  <a:txBody>
                    <a:bodyPr/>
                    <a:lstStyle/>
                    <a:p>
                      <a:pPr marL="171450" marR="0" lvl="1" indent="-171450" algn="l" defTabSz="914400" rtl="0" eaLnBrk="1" fontAlgn="auto" latinLnBrk="0" hangingPunct="1">
                        <a:lnSpc>
                          <a:spcPct val="100000"/>
                        </a:lnSpc>
                        <a:spcBef>
                          <a:spcPts val="0"/>
                        </a:spcBef>
                        <a:spcAft>
                          <a:spcPts val="0"/>
                        </a:spcAft>
                        <a:buClrTx/>
                        <a:buSzTx/>
                        <a:buFontTx/>
                        <a:buChar char="-"/>
                        <a:tabLst/>
                        <a:defRPr/>
                      </a:pPr>
                      <a:r>
                        <a:rPr lang="en-GB" sz="1000" b="0" kern="1200" noProof="0" dirty="0">
                          <a:solidFill>
                            <a:schemeClr val="tx1"/>
                          </a:solidFill>
                          <a:latin typeface="+mn-lt"/>
                          <a:ea typeface="+mn-ea"/>
                          <a:cs typeface="+mn-cs"/>
                        </a:rPr>
                        <a:t>The Luxembourg Valuation Committee was held on 11th July 2025. </a:t>
                      </a:r>
                    </a:p>
                    <a:p>
                      <a:pPr marL="171450" marR="0" lvl="1" indent="-171450" algn="l" defTabSz="914400" rtl="0" eaLnBrk="1" fontAlgn="auto" latinLnBrk="0" hangingPunct="1">
                        <a:lnSpc>
                          <a:spcPct val="100000"/>
                        </a:lnSpc>
                        <a:spcBef>
                          <a:spcPts val="0"/>
                        </a:spcBef>
                        <a:spcAft>
                          <a:spcPts val="0"/>
                        </a:spcAft>
                        <a:buClrTx/>
                        <a:buSzTx/>
                        <a:buFontTx/>
                        <a:buChar char="-"/>
                        <a:tabLst/>
                        <a:defRPr/>
                      </a:pPr>
                      <a:r>
                        <a:rPr lang="en-GB" sz="1000" b="0" kern="1200" noProof="0" dirty="0">
                          <a:solidFill>
                            <a:schemeClr val="tx1"/>
                          </a:solidFill>
                          <a:latin typeface="+mn-lt"/>
                          <a:ea typeface="+mn-ea"/>
                          <a:cs typeface="+mn-cs"/>
                        </a:rPr>
                        <a:t>Members were Member 1 (Voting), Member 2 (non-voting), member 3 (non-voting). Participant 1 and Participant 2 were invited as guests to the discussion.</a:t>
                      </a:r>
                    </a:p>
                    <a:p>
                      <a:pPr marL="171450" marR="0" lvl="1" indent="-171450" algn="l" defTabSz="914400" rtl="0" eaLnBrk="1" fontAlgn="auto" latinLnBrk="0" hangingPunct="1">
                        <a:lnSpc>
                          <a:spcPct val="100000"/>
                        </a:lnSpc>
                        <a:spcBef>
                          <a:spcPts val="0"/>
                        </a:spcBef>
                        <a:spcAft>
                          <a:spcPts val="0"/>
                        </a:spcAft>
                        <a:buClrTx/>
                        <a:buSzTx/>
                        <a:buFontTx/>
                        <a:buChar char="-"/>
                        <a:tabLst/>
                        <a:defRPr/>
                      </a:pPr>
                      <a:r>
                        <a:rPr lang="en-GB" sz="1000" b="0" kern="1200" noProof="0" dirty="0">
                          <a:solidFill>
                            <a:schemeClr val="tx1"/>
                          </a:solidFill>
                          <a:latin typeface="+mn-lt"/>
                          <a:ea typeface="+mn-ea"/>
                          <a:cs typeface="+mn-cs"/>
                        </a:rPr>
                        <a:t>The meeting was opened, and the committee went through the valuation deck. All assets were reviewed but the focus has been on a few selected ones according to the criteria defined in the valuation policy (relative variance, absolute variance, relative size of the position in the Luxembourg Funds). </a:t>
                      </a:r>
                    </a:p>
                    <a:p>
                      <a:pPr marL="171450" marR="0" lvl="1" indent="-171450" algn="l" defTabSz="914400" rtl="0" eaLnBrk="1" fontAlgn="auto" latinLnBrk="0" hangingPunct="1">
                        <a:lnSpc>
                          <a:spcPct val="100000"/>
                        </a:lnSpc>
                        <a:spcBef>
                          <a:spcPts val="0"/>
                        </a:spcBef>
                        <a:spcAft>
                          <a:spcPts val="0"/>
                        </a:spcAft>
                        <a:buClrTx/>
                        <a:buSzTx/>
                        <a:buFontTx/>
                        <a:buChar char="-"/>
                        <a:tabLst/>
                        <a:defRPr/>
                      </a:pPr>
                      <a:endParaRPr lang="en-GB" sz="1000" b="0" kern="1200" noProof="0" dirty="0">
                        <a:solidFill>
                          <a:schemeClr val="tx1"/>
                        </a:solidFill>
                        <a:latin typeface="+mn-lt"/>
                        <a:ea typeface="+mn-ea"/>
                        <a:cs typeface="+mn-cs"/>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2880" marR="0" lvl="1" indent="-182880" algn="l" defTabSz="914400" rtl="0" eaLnBrk="1" fontAlgn="auto" latinLnBrk="0" hangingPunct="1">
                        <a:lnSpc>
                          <a:spcPct val="100000"/>
                        </a:lnSpc>
                        <a:spcBef>
                          <a:spcPts val="0"/>
                        </a:spcBef>
                        <a:spcAft>
                          <a:spcPts val="0"/>
                        </a:spcAft>
                        <a:buClrTx/>
                        <a:buSzTx/>
                        <a:buFontTx/>
                        <a:buChar char="-"/>
                        <a:tabLst/>
                        <a:defRPr/>
                      </a:pPr>
                      <a:r>
                        <a:rPr lang="en-GB" sz="1000" b="0" kern="1200" noProof="0" dirty="0">
                          <a:solidFill>
                            <a:schemeClr val="tx1"/>
                          </a:solidFill>
                          <a:latin typeface="+mn-lt"/>
                          <a:ea typeface="+mn-ea"/>
                          <a:cs typeface="+mn-cs"/>
                        </a:rPr>
                        <a:t>The Committee discussed the below assets:</a:t>
                      </a:r>
                    </a:p>
                    <a:p>
                      <a:pPr marL="182880" marR="0" lvl="1" indent="-182880" algn="l" defTabSz="914400" rtl="0" eaLnBrk="1" fontAlgn="auto" latinLnBrk="0" hangingPunct="1">
                        <a:lnSpc>
                          <a:spcPct val="100000"/>
                        </a:lnSpc>
                        <a:spcBef>
                          <a:spcPts val="0"/>
                        </a:spcBef>
                        <a:spcAft>
                          <a:spcPts val="0"/>
                        </a:spcAft>
                        <a:buClrTx/>
                        <a:buSzTx/>
                        <a:buFontTx/>
                        <a:buChar char="-"/>
                        <a:tabLst/>
                        <a:defRPr/>
                      </a:pPr>
                      <a:r>
                        <a:rPr lang="en-GB" sz="1000" b="0" kern="1200" noProof="0" dirty="0">
                          <a:solidFill>
                            <a:schemeClr val="tx1"/>
                          </a:solidFill>
                          <a:latin typeface="+mn-lt"/>
                          <a:ea typeface="+mn-ea"/>
                          <a:cs typeface="+mn-cs"/>
                        </a:rPr>
                        <a:t>Asset 1: asset is performing well, the drop in valuation comes from a distribution</a:t>
                      </a:r>
                    </a:p>
                    <a:p>
                      <a:pPr marL="182880" marR="0" lvl="1" indent="-182880" algn="l" defTabSz="914400" rtl="0" eaLnBrk="1" fontAlgn="auto" latinLnBrk="0" hangingPunct="1">
                        <a:lnSpc>
                          <a:spcPct val="100000"/>
                        </a:lnSpc>
                        <a:spcBef>
                          <a:spcPts val="0"/>
                        </a:spcBef>
                        <a:spcAft>
                          <a:spcPts val="0"/>
                        </a:spcAft>
                        <a:buClrTx/>
                        <a:buSzTx/>
                        <a:buFontTx/>
                        <a:buChar char="-"/>
                        <a:tabLst/>
                        <a:defRPr/>
                      </a:pPr>
                      <a:r>
                        <a:rPr lang="en-GB" sz="1000" b="0" kern="1200" noProof="0" dirty="0">
                          <a:solidFill>
                            <a:schemeClr val="tx1"/>
                          </a:solidFill>
                          <a:latin typeface="+mn-lt"/>
                          <a:ea typeface="+mn-ea"/>
                          <a:cs typeface="+mn-cs"/>
                        </a:rPr>
                        <a:t>Asset 2: asset has been severely impacted by the retail market</a:t>
                      </a:r>
                    </a:p>
                    <a:p>
                      <a:pPr marL="182880" marR="0" lvl="1" indent="-182880" algn="l" defTabSz="914400" rtl="0" eaLnBrk="1" fontAlgn="auto" latinLnBrk="0" hangingPunct="1">
                        <a:lnSpc>
                          <a:spcPct val="100000"/>
                        </a:lnSpc>
                        <a:spcBef>
                          <a:spcPts val="0"/>
                        </a:spcBef>
                        <a:spcAft>
                          <a:spcPts val="0"/>
                        </a:spcAft>
                        <a:buClrTx/>
                        <a:buSzTx/>
                        <a:buFontTx/>
                        <a:buChar char="-"/>
                        <a:tabLst/>
                        <a:defRPr/>
                      </a:pPr>
                      <a:r>
                        <a:rPr lang="en-GB" sz="1000" b="0" kern="1200" noProof="0" dirty="0">
                          <a:solidFill>
                            <a:schemeClr val="tx1"/>
                          </a:solidFill>
                          <a:latin typeface="+mn-lt"/>
                          <a:ea typeface="+mn-ea"/>
                          <a:cs typeface="+mn-cs"/>
                        </a:rPr>
                        <a:t>Asset 3: xxx</a:t>
                      </a:r>
                    </a:p>
                    <a:p>
                      <a:pPr marL="182880" marR="0" lvl="1" indent="-182880" algn="l" defTabSz="914400" rtl="0" eaLnBrk="1" fontAlgn="auto" latinLnBrk="0" hangingPunct="1">
                        <a:lnSpc>
                          <a:spcPct val="100000"/>
                        </a:lnSpc>
                        <a:spcBef>
                          <a:spcPts val="0"/>
                        </a:spcBef>
                        <a:spcAft>
                          <a:spcPts val="0"/>
                        </a:spcAft>
                        <a:buClrTx/>
                        <a:buSzTx/>
                        <a:buFontTx/>
                        <a:buChar char="-"/>
                        <a:tabLst/>
                        <a:defRPr/>
                      </a:pPr>
                      <a:endParaRPr lang="en-GB" sz="1000" b="0" kern="1200" noProof="0" dirty="0">
                        <a:solidFill>
                          <a:schemeClr val="tx1"/>
                        </a:solidFill>
                        <a:latin typeface="+mn-lt"/>
                        <a:ea typeface="+mn-ea"/>
                        <a:cs typeface="+mn-cs"/>
                      </a:endParaRPr>
                    </a:p>
                    <a:p>
                      <a:pPr marL="182880" marR="0" lvl="1" indent="-182880" algn="l" defTabSz="914400" rtl="0" eaLnBrk="1" fontAlgn="auto" latinLnBrk="0" hangingPunct="1">
                        <a:lnSpc>
                          <a:spcPct val="100000"/>
                        </a:lnSpc>
                        <a:spcBef>
                          <a:spcPts val="0"/>
                        </a:spcBef>
                        <a:spcAft>
                          <a:spcPts val="0"/>
                        </a:spcAft>
                        <a:buClrTx/>
                        <a:buSzTx/>
                        <a:buFontTx/>
                        <a:buChar char="-"/>
                        <a:tabLst/>
                        <a:defRPr/>
                      </a:pPr>
                      <a:r>
                        <a:rPr lang="en-GB" sz="1000" b="0" kern="1200" noProof="0" dirty="0">
                          <a:solidFill>
                            <a:schemeClr val="tx1"/>
                          </a:solidFill>
                          <a:latin typeface="+mn-lt"/>
                          <a:ea typeface="+mn-ea"/>
                          <a:cs typeface="+mn-cs"/>
                        </a:rPr>
                        <a:t>The Luxembourg Valuation Committee agreed that all marks were justified based on the information received and that the approved valuation marks have been provided to the Administrator on 12/07/25.</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41064707"/>
                  </a:ext>
                </a:extLst>
              </a:tr>
            </a:tbl>
          </a:graphicData>
        </a:graphic>
      </p:graphicFrame>
      <p:sp>
        <p:nvSpPr>
          <p:cNvPr id="10" name="Arrow: Down 9">
            <a:extLst>
              <a:ext uri="{FF2B5EF4-FFF2-40B4-BE49-F238E27FC236}">
                <a16:creationId xmlns:a16="http://schemas.microsoft.com/office/drawing/2014/main" id="{D75FE9C1-774A-C975-9F8D-C0A4FBFCAD7A}"/>
              </a:ext>
            </a:extLst>
          </p:cNvPr>
          <p:cNvSpPr/>
          <p:nvPr/>
        </p:nvSpPr>
        <p:spPr>
          <a:xfrm>
            <a:off x="721736" y="1041632"/>
            <a:ext cx="471054" cy="5205299"/>
          </a:xfrm>
          <a:prstGeom prst="down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2" name="TextBox 11">
            <a:extLst>
              <a:ext uri="{FF2B5EF4-FFF2-40B4-BE49-F238E27FC236}">
                <a16:creationId xmlns:a16="http://schemas.microsoft.com/office/drawing/2014/main" id="{BDE2EDF4-B7D6-4392-DF50-83E91AF33EAE}"/>
              </a:ext>
            </a:extLst>
          </p:cNvPr>
          <p:cNvSpPr txBox="1"/>
          <p:nvPr/>
        </p:nvSpPr>
        <p:spPr>
          <a:xfrm>
            <a:off x="6445824" y="139919"/>
            <a:ext cx="5206760" cy="707886"/>
          </a:xfrm>
          <a:prstGeom prst="rect">
            <a:avLst/>
          </a:prstGeom>
          <a:noFill/>
        </p:spPr>
        <p:txBody>
          <a:bodyPr wrap="square" rtlCol="0">
            <a:spAutoFit/>
          </a:bodyPr>
          <a:lstStyle/>
          <a:p>
            <a:r>
              <a:rPr lang="en-GB" sz="1000" i="1" noProof="0" dirty="0">
                <a:solidFill>
                  <a:schemeClr val="bg1"/>
                </a:solidFill>
              </a:rPr>
              <a:t>These slides should record all key valuation-related events happened during the quarter in a chronological order. Below events are only examples but must be tailored according to the valuation policy. As such, it might include calls with external valuers, etc.</a:t>
            </a:r>
          </a:p>
        </p:txBody>
      </p:sp>
    </p:spTree>
    <p:extLst>
      <p:ext uri="{BB962C8B-B14F-4D97-AF65-F5344CB8AC3E}">
        <p14:creationId xmlns:p14="http://schemas.microsoft.com/office/powerpoint/2010/main" val="201653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F401057-94EC-44E4-5D6E-3F4C12711582}"/>
              </a:ext>
            </a:extLst>
          </p:cNvPr>
          <p:cNvSpPr>
            <a:spLocks noGrp="1"/>
          </p:cNvSpPr>
          <p:nvPr>
            <p:ph type="sldNum" sz="quarter" idx="4"/>
          </p:nvPr>
        </p:nvSpPr>
        <p:spPr/>
        <p:txBody>
          <a:bodyPr/>
          <a:lstStyle/>
          <a:p>
            <a:fld id="{A2A42004-C525-4987-8A98-C51456666E42}" type="slidenum">
              <a:rPr lang="en-GB" noProof="0" smtClean="0"/>
              <a:pPr/>
              <a:t>5</a:t>
            </a:fld>
            <a:endParaRPr lang="en-GB" noProof="0" dirty="0">
              <a:solidFill>
                <a:schemeClr val="bg1">
                  <a:lumMod val="75000"/>
                </a:schemeClr>
              </a:solidFill>
            </a:endParaRPr>
          </a:p>
        </p:txBody>
      </p:sp>
      <p:sp>
        <p:nvSpPr>
          <p:cNvPr id="4" name="TextBox 3">
            <a:extLst>
              <a:ext uri="{FF2B5EF4-FFF2-40B4-BE49-F238E27FC236}">
                <a16:creationId xmlns:a16="http://schemas.microsoft.com/office/drawing/2014/main" id="{15E7C852-53D9-F035-494F-5D3D8B7D80FC}"/>
              </a:ext>
            </a:extLst>
          </p:cNvPr>
          <p:cNvSpPr txBox="1"/>
          <p:nvPr/>
        </p:nvSpPr>
        <p:spPr>
          <a:xfrm>
            <a:off x="964741" y="2485759"/>
            <a:ext cx="4613100" cy="415498"/>
          </a:xfrm>
          <a:prstGeom prst="rect">
            <a:avLst/>
          </a:prstGeom>
          <a:noFill/>
        </p:spPr>
        <p:txBody>
          <a:bodyPr wrap="square" rtlCol="0">
            <a:spAutoFit/>
          </a:bodyPr>
          <a:lstStyle/>
          <a:p>
            <a:r>
              <a:rPr lang="en-GB" sz="1050" noProof="0" dirty="0">
                <a:solidFill>
                  <a:schemeClr val="tx1">
                    <a:lumMod val="75000"/>
                    <a:lumOff val="25000"/>
                  </a:schemeClr>
                </a:solidFill>
              </a:rPr>
              <a:t>Annex 1</a:t>
            </a:r>
          </a:p>
          <a:p>
            <a:r>
              <a:rPr lang="en-GB" sz="1050" noProof="0">
                <a:solidFill>
                  <a:schemeClr val="tx1">
                    <a:lumMod val="75000"/>
                    <a:lumOff val="25000"/>
                  </a:schemeClr>
                </a:solidFill>
              </a:rPr>
              <a:t>Annex </a:t>
            </a:r>
            <a:r>
              <a:rPr lang="en-GB" sz="1050" noProof="0" dirty="0">
                <a:solidFill>
                  <a:schemeClr val="tx1">
                    <a:lumMod val="75000"/>
                    <a:lumOff val="25000"/>
                  </a:schemeClr>
                </a:solidFill>
              </a:rPr>
              <a:t>2</a:t>
            </a:r>
            <a:endParaRPr lang="en-GB" sz="1200" noProof="0" dirty="0">
              <a:solidFill>
                <a:schemeClr val="tx1">
                  <a:lumMod val="75000"/>
                  <a:lumOff val="25000"/>
                </a:schemeClr>
              </a:solidFill>
            </a:endParaRPr>
          </a:p>
        </p:txBody>
      </p:sp>
      <p:sp>
        <p:nvSpPr>
          <p:cNvPr id="5" name="TextBox 4">
            <a:extLst>
              <a:ext uri="{FF2B5EF4-FFF2-40B4-BE49-F238E27FC236}">
                <a16:creationId xmlns:a16="http://schemas.microsoft.com/office/drawing/2014/main" id="{C81D7860-F111-28D1-DB9A-F1B2CAB78F40}"/>
              </a:ext>
            </a:extLst>
          </p:cNvPr>
          <p:cNvSpPr txBox="1"/>
          <p:nvPr/>
        </p:nvSpPr>
        <p:spPr>
          <a:xfrm>
            <a:off x="964740" y="1206629"/>
            <a:ext cx="3525357" cy="461665"/>
          </a:xfrm>
          <a:prstGeom prst="rect">
            <a:avLst/>
          </a:prstGeom>
          <a:noFill/>
        </p:spPr>
        <p:txBody>
          <a:bodyPr wrap="square" rtlCol="0">
            <a:spAutoFit/>
          </a:bodyPr>
          <a:lstStyle/>
          <a:p>
            <a:r>
              <a:rPr lang="en-GB" sz="2400" b="1" noProof="0" dirty="0">
                <a:solidFill>
                  <a:srgbClr val="8A0681"/>
                </a:solidFill>
                <a:latin typeface="Montserrat" panose="00000500000000000000" pitchFamily="2" charset="0"/>
              </a:rPr>
              <a:t>Annexes</a:t>
            </a:r>
          </a:p>
        </p:txBody>
      </p:sp>
      <p:cxnSp>
        <p:nvCxnSpPr>
          <p:cNvPr id="6" name="Straight Connector 5">
            <a:extLst>
              <a:ext uri="{FF2B5EF4-FFF2-40B4-BE49-F238E27FC236}">
                <a16:creationId xmlns:a16="http://schemas.microsoft.com/office/drawing/2014/main" id="{8C9153E4-EA63-1607-9F1F-69FA74D9375B}"/>
              </a:ext>
            </a:extLst>
          </p:cNvPr>
          <p:cNvCxnSpPr>
            <a:cxnSpLocks/>
          </p:cNvCxnSpPr>
          <p:nvPr/>
        </p:nvCxnSpPr>
        <p:spPr>
          <a:xfrm flipH="1">
            <a:off x="1042720" y="1796908"/>
            <a:ext cx="2497315" cy="0"/>
          </a:xfrm>
          <a:prstGeom prst="line">
            <a:avLst/>
          </a:prstGeom>
          <a:ln>
            <a:solidFill>
              <a:srgbClr val="8A068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437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2F4843F-FBC7-C7B0-F0E5-05BCFB267A8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40430" r="22656"/>
          <a:stretch>
            <a:fillRect/>
          </a:stretch>
        </p:blipFill>
        <p:spPr>
          <a:xfrm>
            <a:off x="4422531" y="0"/>
            <a:ext cx="3798278" cy="6857999"/>
          </a:xfrm>
          <a:prstGeom prst="rect">
            <a:avLst/>
          </a:prstGeom>
        </p:spPr>
      </p:pic>
      <p:sp>
        <p:nvSpPr>
          <p:cNvPr id="2" name="Slide Number Placeholder 1">
            <a:extLst>
              <a:ext uri="{FF2B5EF4-FFF2-40B4-BE49-F238E27FC236}">
                <a16:creationId xmlns:a16="http://schemas.microsoft.com/office/drawing/2014/main" id="{62812219-B758-B951-38AB-4F52A129A3B6}"/>
              </a:ext>
            </a:extLst>
          </p:cNvPr>
          <p:cNvSpPr>
            <a:spLocks noGrp="1"/>
          </p:cNvSpPr>
          <p:nvPr>
            <p:ph type="sldNum" sz="quarter" idx="4"/>
          </p:nvPr>
        </p:nvSpPr>
        <p:spPr/>
        <p:txBody>
          <a:bodyPr/>
          <a:lstStyle/>
          <a:p>
            <a:fld id="{A2A42004-C525-4987-8A98-C51456666E42}" type="slidenum">
              <a:rPr lang="en-GB" noProof="0" smtClean="0"/>
              <a:pPr/>
              <a:t>6</a:t>
            </a:fld>
            <a:endParaRPr lang="en-GB" noProof="0" dirty="0">
              <a:solidFill>
                <a:schemeClr val="bg1">
                  <a:lumMod val="75000"/>
                </a:schemeClr>
              </a:solidFill>
            </a:endParaRPr>
          </a:p>
        </p:txBody>
      </p:sp>
      <p:sp>
        <p:nvSpPr>
          <p:cNvPr id="3" name="TextBox 2">
            <a:extLst>
              <a:ext uri="{FF2B5EF4-FFF2-40B4-BE49-F238E27FC236}">
                <a16:creationId xmlns:a16="http://schemas.microsoft.com/office/drawing/2014/main" id="{6C7A00A4-7749-6DC0-0BF4-2447748249DB}"/>
              </a:ext>
            </a:extLst>
          </p:cNvPr>
          <p:cNvSpPr txBox="1"/>
          <p:nvPr/>
        </p:nvSpPr>
        <p:spPr>
          <a:xfrm>
            <a:off x="946640" y="1980840"/>
            <a:ext cx="2755900" cy="3303148"/>
          </a:xfrm>
          <a:prstGeom prst="rect">
            <a:avLst/>
          </a:prstGeom>
          <a:noFill/>
        </p:spPr>
        <p:txBody>
          <a:bodyPr wrap="square">
            <a:spAutoFit/>
          </a:bodyPr>
          <a:lstStyle/>
          <a:p>
            <a:pPr>
              <a:lnSpc>
                <a:spcPct val="107000"/>
              </a:lnSpc>
              <a:spcBef>
                <a:spcPts val="1200"/>
              </a:spcBef>
              <a:spcAft>
                <a:spcPts val="800"/>
              </a:spcAft>
              <a:buNone/>
            </a:pPr>
            <a:r>
              <a:rPr lang="en-GB" sz="2400" b="1" kern="100" noProof="0" dirty="0">
                <a:solidFill>
                  <a:schemeClr val="bg1"/>
                </a:solidFill>
                <a:effectLst/>
                <a:latin typeface="Montserrat" panose="00000500000000000000" pitchFamily="2" charset="0"/>
                <a:ea typeface="MingLiU" panose="020B0604030504040204" pitchFamily="49" charset="-120"/>
                <a:cs typeface="Times New Roman" panose="02020603050405020304" pitchFamily="18" charset="0"/>
              </a:rPr>
              <a:t>About LPEA</a:t>
            </a:r>
          </a:p>
          <a:p>
            <a:pPr>
              <a:lnSpc>
                <a:spcPct val="107000"/>
              </a:lnSpc>
              <a:spcBef>
                <a:spcPts val="1200"/>
              </a:spcBef>
              <a:spcAft>
                <a:spcPts val="800"/>
              </a:spcAft>
              <a:buNone/>
            </a:pPr>
            <a:endParaRPr lang="en-GB" sz="2400" b="1" kern="100" noProof="0" dirty="0">
              <a:solidFill>
                <a:schemeClr val="bg1"/>
              </a:solidFill>
              <a:effectLst/>
              <a:latin typeface="Playfair Display" panose="00000500000000000000" pitchFamily="2" charset="0"/>
              <a:ea typeface="MingLiU" panose="020B0604030504040204" pitchFamily="49" charset="-120"/>
              <a:cs typeface="Times New Roman" panose="02020603050405020304" pitchFamily="18" charset="0"/>
            </a:endParaRPr>
          </a:p>
          <a:p>
            <a:pPr>
              <a:lnSpc>
                <a:spcPct val="107000"/>
              </a:lnSpc>
              <a:spcAft>
                <a:spcPts val="800"/>
              </a:spcAft>
              <a:buNone/>
            </a:pPr>
            <a:r>
              <a:rPr lang="en-GB" sz="1400" kern="100" noProof="0" dirty="0">
                <a:solidFill>
                  <a:schemeClr val="bg1"/>
                </a:solidFill>
                <a:effectLst/>
                <a:latin typeface="Montserrat" panose="00000500000000000000" pitchFamily="2" charset="0"/>
                <a:ea typeface="Montserrat" panose="00000500000000000000" pitchFamily="2" charset="0"/>
                <a:cs typeface="Times New Roman" panose="02020603050405020304" pitchFamily="18" charset="0"/>
              </a:rPr>
              <a:t>The Luxembourg Private Equity and Venture Capital Association (“</a:t>
            </a:r>
            <a:r>
              <a:rPr lang="en-GB" sz="1400" b="1" kern="100" noProof="0" dirty="0">
                <a:solidFill>
                  <a:schemeClr val="bg1"/>
                </a:solidFill>
                <a:effectLst/>
                <a:latin typeface="Montserrat" panose="00000500000000000000" pitchFamily="2" charset="0"/>
                <a:ea typeface="Montserrat" panose="00000500000000000000" pitchFamily="2" charset="0"/>
                <a:cs typeface="Times New Roman" panose="02020603050405020304" pitchFamily="18" charset="0"/>
              </a:rPr>
              <a:t>LPEA</a:t>
            </a:r>
            <a:r>
              <a:rPr lang="en-GB" sz="1400" kern="100" noProof="0" dirty="0">
                <a:solidFill>
                  <a:schemeClr val="bg1"/>
                </a:solidFill>
                <a:effectLst/>
                <a:latin typeface="Montserrat" panose="00000500000000000000" pitchFamily="2" charset="0"/>
                <a:ea typeface="Montserrat" panose="00000500000000000000" pitchFamily="2" charset="0"/>
                <a:cs typeface="Times New Roman" panose="02020603050405020304" pitchFamily="18" charset="0"/>
              </a:rPr>
              <a:t>”) aims at promoting and defending the interests of investors and professionals principally active in the field of Private Equity (“PE”) and Venture Capital (“VC”).</a:t>
            </a:r>
          </a:p>
        </p:txBody>
      </p:sp>
      <p:sp>
        <p:nvSpPr>
          <p:cNvPr id="5" name="TextBox 4">
            <a:extLst>
              <a:ext uri="{FF2B5EF4-FFF2-40B4-BE49-F238E27FC236}">
                <a16:creationId xmlns:a16="http://schemas.microsoft.com/office/drawing/2014/main" id="{7FB724D4-610C-75DC-97BB-AAB62793F4A7}"/>
              </a:ext>
            </a:extLst>
          </p:cNvPr>
          <p:cNvSpPr txBox="1"/>
          <p:nvPr/>
        </p:nvSpPr>
        <p:spPr>
          <a:xfrm>
            <a:off x="8740776" y="1980840"/>
            <a:ext cx="2955924" cy="3728713"/>
          </a:xfrm>
          <a:prstGeom prst="rect">
            <a:avLst/>
          </a:prstGeom>
          <a:noFill/>
        </p:spPr>
        <p:txBody>
          <a:bodyPr wrap="square">
            <a:spAutoFit/>
          </a:bodyPr>
          <a:lstStyle/>
          <a:p>
            <a:pPr>
              <a:lnSpc>
                <a:spcPct val="107000"/>
              </a:lnSpc>
              <a:spcAft>
                <a:spcPts val="800"/>
              </a:spcAft>
              <a:buNone/>
            </a:pPr>
            <a:r>
              <a:rPr lang="en-GB" sz="1100" kern="100" noProof="0" dirty="0">
                <a:latin typeface="Montserrat" panose="00000500000000000000" pitchFamily="2" charset="0"/>
                <a:ea typeface="Montserrat" panose="00000500000000000000" pitchFamily="2" charset="0"/>
                <a:cs typeface="Times New Roman" panose="02020603050405020304" pitchFamily="18" charset="0"/>
              </a:rPr>
              <a:t>The Association is the trusted and relevant representative body of PE and VC practitioners with a presence in Luxembourg.</a:t>
            </a:r>
          </a:p>
          <a:p>
            <a:pPr>
              <a:lnSpc>
                <a:spcPct val="107000"/>
              </a:lnSpc>
              <a:spcAft>
                <a:spcPts val="800"/>
              </a:spcAft>
              <a:buNone/>
            </a:pPr>
            <a:r>
              <a:rPr lang="en-GB" sz="1100" kern="100" noProof="0" dirty="0">
                <a:latin typeface="Montserrat" panose="00000500000000000000" pitchFamily="2" charset="0"/>
                <a:ea typeface="Montserrat" panose="00000500000000000000" pitchFamily="2" charset="0"/>
                <a:cs typeface="Times New Roman" panose="02020603050405020304" pitchFamily="18" charset="0"/>
              </a:rPr>
              <a:t>Created in 2010 by a leading group of PE and VC players, with more than 700 members, LPEA plays a leading role locally, actively promoting PE and VC in Luxembourg.</a:t>
            </a:r>
          </a:p>
          <a:p>
            <a:pPr>
              <a:lnSpc>
                <a:spcPct val="107000"/>
              </a:lnSpc>
              <a:spcAft>
                <a:spcPts val="800"/>
              </a:spcAft>
              <a:buNone/>
            </a:pPr>
            <a:r>
              <a:rPr lang="en-GB" sz="1100" kern="100" noProof="0" dirty="0">
                <a:latin typeface="Montserrat" panose="00000500000000000000" pitchFamily="2" charset="0"/>
                <a:ea typeface="Montserrat" panose="00000500000000000000" pitchFamily="2" charset="0"/>
                <a:cs typeface="Times New Roman" panose="02020603050405020304" pitchFamily="18" charset="0"/>
              </a:rPr>
              <a:t>LPEA provides a dynamic and interactive platform, which helps investors and advisors to navigate through latest trends in the industry. International by nature, the Association allows members to network, exchange experience, expand their knowledge and grow professionally by attending workshops and trainings held on a regular basis.</a:t>
            </a:r>
          </a:p>
        </p:txBody>
      </p:sp>
      <p:cxnSp>
        <p:nvCxnSpPr>
          <p:cNvPr id="6" name="Straight Connector 5">
            <a:extLst>
              <a:ext uri="{FF2B5EF4-FFF2-40B4-BE49-F238E27FC236}">
                <a16:creationId xmlns:a16="http://schemas.microsoft.com/office/drawing/2014/main" id="{4AD44075-3A1C-C9EA-386C-A24791F6798E}"/>
              </a:ext>
            </a:extLst>
          </p:cNvPr>
          <p:cNvCxnSpPr>
            <a:cxnSpLocks/>
          </p:cNvCxnSpPr>
          <p:nvPr/>
        </p:nvCxnSpPr>
        <p:spPr>
          <a:xfrm flipH="1">
            <a:off x="1042720" y="2720833"/>
            <a:ext cx="24973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5013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63ED2-D463-36BD-2A63-4B7A4EA9B70A}"/>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3836B54B-5BCA-8ECB-C78E-209701E1A74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3242" b="33242"/>
          <a:stretch>
            <a:fillRect/>
          </a:stretch>
        </p:blipFill>
        <p:spPr>
          <a:prstGeom prst="rect">
            <a:avLst/>
          </a:prstGeom>
        </p:spPr>
      </p:pic>
      <p:sp>
        <p:nvSpPr>
          <p:cNvPr id="2" name="Slide Number Placeholder 1">
            <a:extLst>
              <a:ext uri="{FF2B5EF4-FFF2-40B4-BE49-F238E27FC236}">
                <a16:creationId xmlns:a16="http://schemas.microsoft.com/office/drawing/2014/main" id="{33919B61-615D-6D12-810A-FEDAEB55384D}"/>
              </a:ext>
            </a:extLst>
          </p:cNvPr>
          <p:cNvSpPr>
            <a:spLocks noGrp="1"/>
          </p:cNvSpPr>
          <p:nvPr>
            <p:ph type="sldNum" sz="quarter" idx="4"/>
          </p:nvPr>
        </p:nvSpPr>
        <p:spPr/>
        <p:txBody>
          <a:bodyPr/>
          <a:lstStyle/>
          <a:p>
            <a:fld id="{A2A42004-C525-4987-8A98-C51456666E42}" type="slidenum">
              <a:rPr lang="en-GB" noProof="0" smtClean="0"/>
              <a:pPr/>
              <a:t>7</a:t>
            </a:fld>
            <a:endParaRPr lang="en-GB" noProof="0" dirty="0">
              <a:solidFill>
                <a:schemeClr val="bg1">
                  <a:lumMod val="75000"/>
                </a:schemeClr>
              </a:solidFill>
            </a:endParaRPr>
          </a:p>
        </p:txBody>
      </p:sp>
      <p:sp>
        <p:nvSpPr>
          <p:cNvPr id="8" name="Rectangle 7">
            <a:extLst>
              <a:ext uri="{FF2B5EF4-FFF2-40B4-BE49-F238E27FC236}">
                <a16:creationId xmlns:a16="http://schemas.microsoft.com/office/drawing/2014/main" id="{FAF21706-5080-2814-FAB7-AE532B207FD3}"/>
              </a:ext>
            </a:extLst>
          </p:cNvPr>
          <p:cNvSpPr/>
          <p:nvPr/>
        </p:nvSpPr>
        <p:spPr>
          <a:xfrm>
            <a:off x="0" y="1"/>
            <a:ext cx="12192000" cy="2724148"/>
          </a:xfrm>
          <a:prstGeom prst="rect">
            <a:avLst/>
          </a:prstGeom>
          <a:gradFill>
            <a:gsLst>
              <a:gs pos="0">
                <a:srgbClr val="FF1735">
                  <a:alpha val="56000"/>
                </a:srgbClr>
              </a:gs>
              <a:gs pos="100000">
                <a:srgbClr val="7E008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 name="TextBox 8">
            <a:extLst>
              <a:ext uri="{FF2B5EF4-FFF2-40B4-BE49-F238E27FC236}">
                <a16:creationId xmlns:a16="http://schemas.microsoft.com/office/drawing/2014/main" id="{CF31E13A-3CB9-64D7-1D91-96D072A69DFD}"/>
              </a:ext>
            </a:extLst>
          </p:cNvPr>
          <p:cNvSpPr txBox="1"/>
          <p:nvPr/>
        </p:nvSpPr>
        <p:spPr>
          <a:xfrm>
            <a:off x="6095999" y="941663"/>
            <a:ext cx="5257800" cy="1001172"/>
          </a:xfrm>
          <a:prstGeom prst="rect">
            <a:avLst/>
          </a:prstGeom>
          <a:noFill/>
        </p:spPr>
        <p:txBody>
          <a:bodyPr wrap="square">
            <a:spAutoFit/>
          </a:bodyPr>
          <a:lstStyle/>
          <a:p>
            <a:pPr>
              <a:lnSpc>
                <a:spcPct val="107000"/>
              </a:lnSpc>
              <a:spcBef>
                <a:spcPts val="1200"/>
              </a:spcBef>
              <a:spcAft>
                <a:spcPts val="800"/>
              </a:spcAft>
              <a:buNone/>
            </a:pPr>
            <a:r>
              <a:rPr lang="en-GB" sz="1400" kern="100" noProof="0" dirty="0">
                <a:solidFill>
                  <a:schemeClr val="bg1"/>
                </a:solidFill>
                <a:effectLst/>
                <a:latin typeface="Montserrat" panose="00000500000000000000" pitchFamily="2" charset="0"/>
                <a:ea typeface="Montserrat" panose="00000500000000000000" pitchFamily="2" charset="0"/>
                <a:cs typeface="Times New Roman" panose="02020603050405020304" pitchFamily="18" charset="0"/>
              </a:rPr>
              <a:t>The work presented herein was prepared by representatives of the Luxembourg Private Equity and Venture Capital Association AIFM Operations cluster (the “</a:t>
            </a:r>
            <a:r>
              <a:rPr lang="en-GB" sz="1400" b="1" kern="100" noProof="0" dirty="0">
                <a:solidFill>
                  <a:schemeClr val="bg1"/>
                </a:solidFill>
                <a:effectLst/>
                <a:latin typeface="Montserrat" panose="00000500000000000000" pitchFamily="2" charset="0"/>
                <a:ea typeface="Montserrat" panose="00000500000000000000" pitchFamily="2" charset="0"/>
                <a:cs typeface="Times New Roman" panose="02020603050405020304" pitchFamily="18" charset="0"/>
              </a:rPr>
              <a:t>LPEA AIFM Operations cluster</a:t>
            </a:r>
            <a:r>
              <a:rPr lang="en-GB" sz="1400" kern="100" noProof="0" dirty="0">
                <a:solidFill>
                  <a:schemeClr val="bg1"/>
                </a:solidFill>
                <a:effectLst/>
                <a:latin typeface="Montserrat" panose="00000500000000000000" pitchFamily="2" charset="0"/>
                <a:ea typeface="Montserrat" panose="00000500000000000000" pitchFamily="2" charset="0"/>
                <a:cs typeface="Times New Roman" panose="02020603050405020304" pitchFamily="18" charset="0"/>
              </a:rPr>
              <a:t>”).</a:t>
            </a:r>
          </a:p>
        </p:txBody>
      </p:sp>
      <p:sp>
        <p:nvSpPr>
          <p:cNvPr id="10" name="TextBox 9">
            <a:extLst>
              <a:ext uri="{FF2B5EF4-FFF2-40B4-BE49-F238E27FC236}">
                <a16:creationId xmlns:a16="http://schemas.microsoft.com/office/drawing/2014/main" id="{8FCE603D-B286-8B86-F2F5-ABE06D912F27}"/>
              </a:ext>
            </a:extLst>
          </p:cNvPr>
          <p:cNvSpPr txBox="1"/>
          <p:nvPr/>
        </p:nvSpPr>
        <p:spPr>
          <a:xfrm>
            <a:off x="952501" y="977442"/>
            <a:ext cx="4430183" cy="464807"/>
          </a:xfrm>
          <a:prstGeom prst="rect">
            <a:avLst/>
          </a:prstGeom>
          <a:noFill/>
        </p:spPr>
        <p:txBody>
          <a:bodyPr wrap="square">
            <a:spAutoFit/>
          </a:bodyPr>
          <a:lstStyle/>
          <a:p>
            <a:pPr>
              <a:lnSpc>
                <a:spcPct val="107000"/>
              </a:lnSpc>
              <a:spcBef>
                <a:spcPts val="1200"/>
              </a:spcBef>
              <a:spcAft>
                <a:spcPts val="800"/>
              </a:spcAft>
              <a:buNone/>
            </a:pPr>
            <a:r>
              <a:rPr lang="en-GB" sz="2400" b="1" kern="100" noProof="0" dirty="0">
                <a:solidFill>
                  <a:schemeClr val="bg1"/>
                </a:solidFill>
                <a:effectLst/>
                <a:latin typeface="Montserrat" panose="00000500000000000000" pitchFamily="2" charset="0"/>
                <a:ea typeface="MingLiU" panose="020B0604030504040204" pitchFamily="49" charset="-120"/>
                <a:cs typeface="Times New Roman" panose="02020603050405020304" pitchFamily="18" charset="0"/>
              </a:rPr>
              <a:t>About the document</a:t>
            </a:r>
            <a:endParaRPr lang="en-GB" sz="1600" kern="100" noProof="0" dirty="0">
              <a:solidFill>
                <a:schemeClr val="bg1"/>
              </a:solidFill>
              <a:effectLst/>
              <a:latin typeface="Montserrat" panose="00000500000000000000" pitchFamily="2" charset="0"/>
              <a:ea typeface="Montserrat" panose="00000500000000000000" pitchFamily="2" charset="0"/>
              <a:cs typeface="Times New Roman" panose="02020603050405020304" pitchFamily="18" charset="0"/>
            </a:endParaRPr>
          </a:p>
        </p:txBody>
      </p:sp>
      <p:sp>
        <p:nvSpPr>
          <p:cNvPr id="11" name="TextBox 10">
            <a:extLst>
              <a:ext uri="{FF2B5EF4-FFF2-40B4-BE49-F238E27FC236}">
                <a16:creationId xmlns:a16="http://schemas.microsoft.com/office/drawing/2014/main" id="{81B26008-D6D0-1E12-2FBD-56648384F7BD}"/>
              </a:ext>
            </a:extLst>
          </p:cNvPr>
          <p:cNvSpPr txBox="1"/>
          <p:nvPr/>
        </p:nvSpPr>
        <p:spPr>
          <a:xfrm>
            <a:off x="6115050" y="3314700"/>
            <a:ext cx="5600700" cy="1794337"/>
          </a:xfrm>
          <a:prstGeom prst="rect">
            <a:avLst/>
          </a:prstGeom>
          <a:noFill/>
        </p:spPr>
        <p:txBody>
          <a:bodyPr wrap="square">
            <a:spAutoFit/>
          </a:bodyPr>
          <a:lstStyle/>
          <a:p>
            <a:pPr>
              <a:lnSpc>
                <a:spcPct val="115000"/>
              </a:lnSpc>
              <a:spcAft>
                <a:spcPts val="800"/>
              </a:spcAft>
              <a:buNone/>
            </a:pPr>
            <a:r>
              <a:rPr lang="en-GB" sz="1100" kern="100" noProof="0" dirty="0">
                <a:effectLst/>
                <a:latin typeface="Montserrat" panose="00000500000000000000" pitchFamily="2" charset="0"/>
                <a:ea typeface="Montserrat" panose="00000500000000000000" pitchFamily="2" charset="0"/>
                <a:cs typeface="Times New Roman" panose="02020603050405020304" pitchFamily="18" charset="0"/>
              </a:rPr>
              <a:t>While reasonable care has been taken in preparing this document, no representation or warranty is made as to its completeness or accuracy. It should not be relied upon as a substitute for independent professional judgment or advice tailored to the particular circumstances of any entity.</a:t>
            </a:r>
          </a:p>
          <a:p>
            <a:pPr>
              <a:lnSpc>
                <a:spcPts val="1300"/>
              </a:lnSpc>
              <a:spcBef>
                <a:spcPts val="1200"/>
              </a:spcBef>
              <a:spcAft>
                <a:spcPts val="800"/>
              </a:spcAft>
              <a:buNone/>
            </a:pPr>
            <a:r>
              <a:rPr lang="en-GB" sz="1100" kern="100" noProof="0" dirty="0">
                <a:solidFill>
                  <a:srgbClr val="00000A"/>
                </a:solidFill>
                <a:effectLst/>
                <a:latin typeface="Montserrat" panose="00000500000000000000" pitchFamily="2" charset="0"/>
                <a:ea typeface="Times New Roman" panose="02020603050405020304" pitchFamily="18" charset="0"/>
                <a:cs typeface="Times New Roman" panose="02020603050405020304" pitchFamily="18" charset="0"/>
              </a:rPr>
              <a:t>Neither the LPEA nor any of their working groups, committees, members or any other person having contributed in any way whatsoever to this document accepts any responsibility or liability for damages arising out of the use of this document.</a:t>
            </a:r>
            <a:endParaRPr lang="en-GB" sz="1100" kern="100" noProof="0" dirty="0">
              <a:effectLst/>
              <a:latin typeface="Montserrat" panose="00000500000000000000" pitchFamily="2" charset="0"/>
              <a:ea typeface="Montserrat" panose="00000500000000000000" pitchFamily="2" charset="0"/>
              <a:cs typeface="Times New Roman" panose="02020603050405020304" pitchFamily="18" charset="0"/>
            </a:endParaRPr>
          </a:p>
        </p:txBody>
      </p:sp>
      <p:sp>
        <p:nvSpPr>
          <p:cNvPr id="12" name="Rectangle 11">
            <a:extLst>
              <a:ext uri="{FF2B5EF4-FFF2-40B4-BE49-F238E27FC236}">
                <a16:creationId xmlns:a16="http://schemas.microsoft.com/office/drawing/2014/main" id="{2C8198C6-D3A0-A4DF-DE18-8291A3877B6B}"/>
              </a:ext>
            </a:extLst>
          </p:cNvPr>
          <p:cNvSpPr/>
          <p:nvPr/>
        </p:nvSpPr>
        <p:spPr>
          <a:xfrm>
            <a:off x="495301" y="1733550"/>
            <a:ext cx="4762500" cy="450532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 name="TextBox 2">
            <a:extLst>
              <a:ext uri="{FF2B5EF4-FFF2-40B4-BE49-F238E27FC236}">
                <a16:creationId xmlns:a16="http://schemas.microsoft.com/office/drawing/2014/main" id="{2BF17AF4-7729-5B98-FA0C-CB744739E126}"/>
              </a:ext>
            </a:extLst>
          </p:cNvPr>
          <p:cNvSpPr txBox="1"/>
          <p:nvPr/>
        </p:nvSpPr>
        <p:spPr>
          <a:xfrm>
            <a:off x="952501" y="2214830"/>
            <a:ext cx="3996266" cy="3890296"/>
          </a:xfrm>
          <a:prstGeom prst="rect">
            <a:avLst/>
          </a:prstGeom>
          <a:noFill/>
        </p:spPr>
        <p:txBody>
          <a:bodyPr wrap="square">
            <a:spAutoFit/>
          </a:bodyPr>
          <a:lstStyle/>
          <a:p>
            <a:pPr>
              <a:lnSpc>
                <a:spcPct val="115000"/>
              </a:lnSpc>
              <a:spcAft>
                <a:spcPts val="800"/>
              </a:spcAft>
              <a:buNone/>
            </a:pPr>
            <a:r>
              <a:rPr lang="en-GB" sz="1100" kern="100" noProof="0" dirty="0">
                <a:effectLst/>
                <a:latin typeface="Montserrat" panose="00000500000000000000" pitchFamily="2" charset="0"/>
                <a:ea typeface="Montserrat" panose="00000500000000000000" pitchFamily="2" charset="0"/>
                <a:cs typeface="Times New Roman" panose="02020603050405020304" pitchFamily="18" charset="0"/>
              </a:rPr>
              <a:t>This document is a suggested set of operational tools intended to assist industry participants in their valuation framework by outlining what may be considered a reasonable approach. It is provided for general informational purposes only and is not intended to constitute legal, regulatory, compliance, or other professional advice, nor does it represent official guidance.</a:t>
            </a:r>
          </a:p>
          <a:p>
            <a:pPr>
              <a:lnSpc>
                <a:spcPct val="115000"/>
              </a:lnSpc>
              <a:spcAft>
                <a:spcPts val="800"/>
              </a:spcAft>
              <a:buNone/>
            </a:pPr>
            <a:r>
              <a:rPr lang="en-GB" sz="1100" kern="100" noProof="0" dirty="0">
                <a:effectLst/>
                <a:latin typeface="Montserrat" panose="00000500000000000000" pitchFamily="2" charset="0"/>
                <a:ea typeface="Montserrat" panose="00000500000000000000" pitchFamily="2" charset="0"/>
                <a:cs typeface="Times New Roman" panose="02020603050405020304" pitchFamily="18" charset="0"/>
              </a:rPr>
              <a:t>The content of this document is not intended to be applied uniformly in all circumstances. Firms should assess its relevance and applicability in light of their specific facts, business model, risk profile, and applicable legal and regulatory requirements, and adapt it as they deem appropriate.</a:t>
            </a:r>
            <a:endParaRPr lang="en-GB" sz="1100" kern="100" noProof="0" dirty="0">
              <a:latin typeface="Montserrat" panose="00000500000000000000" pitchFamily="2" charset="0"/>
              <a:ea typeface="Montserrat" panose="00000500000000000000" pitchFamily="2" charset="0"/>
              <a:cs typeface="Times New Roman" panose="02020603050405020304" pitchFamily="18" charset="0"/>
            </a:endParaRPr>
          </a:p>
          <a:p>
            <a:pPr>
              <a:lnSpc>
                <a:spcPct val="115000"/>
              </a:lnSpc>
              <a:spcAft>
                <a:spcPts val="800"/>
              </a:spcAft>
            </a:pPr>
            <a:r>
              <a:rPr lang="en-GB" sz="1100" kern="100" noProof="0" dirty="0">
                <a:latin typeface="Montserrat" panose="00000500000000000000" pitchFamily="2" charset="0"/>
                <a:ea typeface="Montserrat" panose="00000500000000000000" pitchFamily="2" charset="0"/>
                <a:cs typeface="Times New Roman" panose="02020603050405020304" pitchFamily="18" charset="0"/>
              </a:rPr>
              <a:t>The Association does not provide specific advice and does not endorse or recommend any particular company, product, or service over another.</a:t>
            </a:r>
          </a:p>
          <a:p>
            <a:pPr>
              <a:lnSpc>
                <a:spcPct val="115000"/>
              </a:lnSpc>
              <a:spcAft>
                <a:spcPts val="800"/>
              </a:spcAft>
              <a:buNone/>
            </a:pPr>
            <a:endParaRPr lang="en-GB" sz="1100" kern="100" noProof="0" dirty="0">
              <a:effectLst/>
              <a:latin typeface="Montserrat" panose="00000500000000000000" pitchFamily="2" charset="0"/>
              <a:ea typeface="Montserrat" panose="00000500000000000000" pitchFamily="2" charset="0"/>
              <a:cs typeface="Times New Roman" panose="02020603050405020304" pitchFamily="18" charset="0"/>
            </a:endParaRPr>
          </a:p>
        </p:txBody>
      </p:sp>
    </p:spTree>
    <p:extLst>
      <p:ext uri="{BB962C8B-B14F-4D97-AF65-F5344CB8AC3E}">
        <p14:creationId xmlns:p14="http://schemas.microsoft.com/office/powerpoint/2010/main" val="2822861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E02D64B-1967-54F6-A168-E6038AAD111F}"/>
              </a:ext>
            </a:extLst>
          </p:cNvPr>
          <p:cNvSpPr/>
          <p:nvPr/>
        </p:nvSpPr>
        <p:spPr>
          <a:xfrm>
            <a:off x="6096000" y="4844344"/>
            <a:ext cx="6096000" cy="13780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 name="Rectangle 2">
            <a:extLst>
              <a:ext uri="{FF2B5EF4-FFF2-40B4-BE49-F238E27FC236}">
                <a16:creationId xmlns:a16="http://schemas.microsoft.com/office/drawing/2014/main" id="{261DAC0A-CE23-BA7A-41B6-11DD4D93FCDD}"/>
              </a:ext>
            </a:extLst>
          </p:cNvPr>
          <p:cNvSpPr/>
          <p:nvPr/>
        </p:nvSpPr>
        <p:spPr>
          <a:xfrm>
            <a:off x="0" y="-2"/>
            <a:ext cx="6096000" cy="6858002"/>
          </a:xfrm>
          <a:prstGeom prst="rect">
            <a:avLst/>
          </a:prstGeom>
          <a:gradFill>
            <a:gsLst>
              <a:gs pos="0">
                <a:srgbClr val="FF1735"/>
              </a:gs>
              <a:gs pos="100000">
                <a:srgbClr val="7E008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 name="Rectangle 3">
            <a:extLst>
              <a:ext uri="{FF2B5EF4-FFF2-40B4-BE49-F238E27FC236}">
                <a16:creationId xmlns:a16="http://schemas.microsoft.com/office/drawing/2014/main" id="{E8181B22-1C69-9138-1C2C-8BF910D4814E}"/>
              </a:ext>
            </a:extLst>
          </p:cNvPr>
          <p:cNvSpPr/>
          <p:nvPr/>
        </p:nvSpPr>
        <p:spPr>
          <a:xfrm>
            <a:off x="495300" y="1721938"/>
            <a:ext cx="2984994" cy="1569660"/>
          </a:xfrm>
          <a:prstGeom prst="rect">
            <a:avLst/>
          </a:prstGeom>
        </p:spPr>
        <p:txBody>
          <a:bodyPr wrap="square">
            <a:spAutoFit/>
          </a:bodyPr>
          <a:lstStyle/>
          <a:p>
            <a:r>
              <a:rPr lang="en-GB" sz="2400" noProof="0" dirty="0">
                <a:solidFill>
                  <a:schemeClr val="bg1"/>
                </a:solidFill>
                <a:latin typeface="+mj-lt"/>
              </a:rPr>
              <a:t>Luxembourg Private Equity &amp; </a:t>
            </a:r>
          </a:p>
          <a:p>
            <a:r>
              <a:rPr lang="en-GB" sz="2400" noProof="0" dirty="0">
                <a:solidFill>
                  <a:schemeClr val="bg1"/>
                </a:solidFill>
                <a:latin typeface="+mj-lt"/>
              </a:rPr>
              <a:t>Venture Capital Association</a:t>
            </a:r>
          </a:p>
        </p:txBody>
      </p:sp>
      <p:sp>
        <p:nvSpPr>
          <p:cNvPr id="5" name="TextBox 4">
            <a:extLst>
              <a:ext uri="{FF2B5EF4-FFF2-40B4-BE49-F238E27FC236}">
                <a16:creationId xmlns:a16="http://schemas.microsoft.com/office/drawing/2014/main" id="{70E8235B-B893-149A-6513-5195EBBDEC94}"/>
              </a:ext>
            </a:extLst>
          </p:cNvPr>
          <p:cNvSpPr txBox="1"/>
          <p:nvPr/>
        </p:nvSpPr>
        <p:spPr>
          <a:xfrm>
            <a:off x="548781" y="4355169"/>
            <a:ext cx="2914650" cy="1600438"/>
          </a:xfrm>
          <a:prstGeom prst="rect">
            <a:avLst/>
          </a:prstGeom>
          <a:noFill/>
        </p:spPr>
        <p:txBody>
          <a:bodyPr wrap="square" rtlCol="0">
            <a:spAutoFit/>
          </a:bodyPr>
          <a:lstStyle/>
          <a:p>
            <a:r>
              <a:rPr lang="en-GB" sz="1400" noProof="0" dirty="0">
                <a:solidFill>
                  <a:schemeClr val="bg1"/>
                </a:solidFill>
              </a:rPr>
              <a:t>	</a:t>
            </a:r>
          </a:p>
          <a:p>
            <a:endParaRPr lang="en-GB" sz="1400" noProof="0" dirty="0">
              <a:solidFill>
                <a:schemeClr val="bg1"/>
              </a:solidFill>
            </a:endParaRPr>
          </a:p>
          <a:p>
            <a:r>
              <a:rPr lang="en-GB" sz="1400" noProof="0" dirty="0">
                <a:solidFill>
                  <a:schemeClr val="bg1"/>
                </a:solidFill>
              </a:rPr>
              <a:t>+ 352 28 68 19</a:t>
            </a:r>
          </a:p>
          <a:p>
            <a:r>
              <a:rPr lang="en-GB" sz="1400" noProof="0" dirty="0">
                <a:solidFill>
                  <a:schemeClr val="bg1"/>
                </a:solidFill>
              </a:rPr>
              <a:t>lpea-office@lpea.lu</a:t>
            </a:r>
          </a:p>
          <a:p>
            <a:endParaRPr lang="en-GB" sz="1400" noProof="0" dirty="0">
              <a:solidFill>
                <a:schemeClr val="bg1"/>
              </a:solidFill>
            </a:endParaRPr>
          </a:p>
          <a:p>
            <a:r>
              <a:rPr lang="en-GB" sz="1400" noProof="0" dirty="0">
                <a:solidFill>
                  <a:schemeClr val="bg1"/>
                </a:solidFill>
              </a:rPr>
              <a:t>14, rue </a:t>
            </a:r>
            <a:r>
              <a:rPr lang="en-GB" sz="1400" noProof="0" dirty="0" err="1">
                <a:solidFill>
                  <a:schemeClr val="bg1"/>
                </a:solidFill>
              </a:rPr>
              <a:t>Erasme</a:t>
            </a:r>
            <a:r>
              <a:rPr lang="en-GB" sz="1400" noProof="0" dirty="0">
                <a:solidFill>
                  <a:schemeClr val="bg1"/>
                </a:solidFill>
              </a:rPr>
              <a:t>, L-1468 LUXEMBOURG</a:t>
            </a:r>
            <a:endParaRPr lang="en-GB" noProof="0" dirty="0"/>
          </a:p>
        </p:txBody>
      </p:sp>
      <p:sp>
        <p:nvSpPr>
          <p:cNvPr id="11" name="TextBox 10">
            <a:extLst>
              <a:ext uri="{FF2B5EF4-FFF2-40B4-BE49-F238E27FC236}">
                <a16:creationId xmlns:a16="http://schemas.microsoft.com/office/drawing/2014/main" id="{AF6C42F6-004C-1F94-840A-69EF2D7268D0}"/>
              </a:ext>
            </a:extLst>
          </p:cNvPr>
          <p:cNvSpPr txBox="1"/>
          <p:nvPr/>
        </p:nvSpPr>
        <p:spPr>
          <a:xfrm>
            <a:off x="10272758" y="1972675"/>
            <a:ext cx="1423942" cy="307777"/>
          </a:xfrm>
          <a:prstGeom prst="rect">
            <a:avLst/>
          </a:prstGeom>
          <a:noFill/>
        </p:spPr>
        <p:txBody>
          <a:bodyPr wrap="square">
            <a:spAutoFit/>
          </a:bodyPr>
          <a:lstStyle/>
          <a:p>
            <a:r>
              <a:rPr lang="en-GB" sz="1400" b="1" noProof="0" dirty="0">
                <a:solidFill>
                  <a:schemeClr val="tx1">
                    <a:lumMod val="75000"/>
                    <a:lumOff val="25000"/>
                  </a:schemeClr>
                </a:solidFill>
              </a:rPr>
              <a:t>www.lpea.lu</a:t>
            </a:r>
          </a:p>
        </p:txBody>
      </p:sp>
      <p:cxnSp>
        <p:nvCxnSpPr>
          <p:cNvPr id="13" name="Straight Connector 12">
            <a:extLst>
              <a:ext uri="{FF2B5EF4-FFF2-40B4-BE49-F238E27FC236}">
                <a16:creationId xmlns:a16="http://schemas.microsoft.com/office/drawing/2014/main" id="{AEE8886B-54E1-B490-55B5-C9DFF0B2426B}"/>
              </a:ext>
            </a:extLst>
          </p:cNvPr>
          <p:cNvCxnSpPr/>
          <p:nvPr/>
        </p:nvCxnSpPr>
        <p:spPr>
          <a:xfrm flipH="1">
            <a:off x="6096000" y="5031444"/>
            <a:ext cx="609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0E9BABF-732F-0EED-1371-4EB27E601EF3}"/>
              </a:ext>
            </a:extLst>
          </p:cNvPr>
          <p:cNvCxnSpPr/>
          <p:nvPr/>
        </p:nvCxnSpPr>
        <p:spPr>
          <a:xfrm flipH="1">
            <a:off x="6096000" y="5955607"/>
            <a:ext cx="609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135EFDD8-C256-8037-4697-A9AF22DD6DAE}"/>
              </a:ext>
            </a:extLst>
          </p:cNvPr>
          <p:cNvGrpSpPr/>
          <p:nvPr/>
        </p:nvGrpSpPr>
        <p:grpSpPr>
          <a:xfrm>
            <a:off x="7904906" y="5191324"/>
            <a:ext cx="3853937" cy="666299"/>
            <a:chOff x="6924321" y="5152121"/>
            <a:chExt cx="4573290" cy="790667"/>
          </a:xfrm>
        </p:grpSpPr>
        <p:pic>
          <p:nvPicPr>
            <p:cNvPr id="16" name="Picture 15">
              <a:extLst>
                <a:ext uri="{FF2B5EF4-FFF2-40B4-BE49-F238E27FC236}">
                  <a16:creationId xmlns:a16="http://schemas.microsoft.com/office/drawing/2014/main" id="{EA330754-8851-F111-602A-FB9754EBCEC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9764" b="26033"/>
            <a:stretch/>
          </p:blipFill>
          <p:spPr>
            <a:xfrm>
              <a:off x="6924321" y="5291283"/>
              <a:ext cx="1706909" cy="565659"/>
            </a:xfrm>
            <a:prstGeom prst="rect">
              <a:avLst/>
            </a:prstGeom>
          </p:spPr>
        </p:pic>
        <p:pic>
          <p:nvPicPr>
            <p:cNvPr id="17" name="Picture 16">
              <a:extLst>
                <a:ext uri="{FF2B5EF4-FFF2-40B4-BE49-F238E27FC236}">
                  <a16:creationId xmlns:a16="http://schemas.microsoft.com/office/drawing/2014/main" id="{ED0B27DB-C123-2EA9-9DEE-2AE3B5D5B6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8916" y="5152121"/>
              <a:ext cx="988695" cy="790667"/>
            </a:xfrm>
            <a:prstGeom prst="rect">
              <a:avLst/>
            </a:prstGeom>
          </p:spPr>
        </p:pic>
        <p:pic>
          <p:nvPicPr>
            <p:cNvPr id="19" name="Picture 18">
              <a:extLst>
                <a:ext uri="{FF2B5EF4-FFF2-40B4-BE49-F238E27FC236}">
                  <a16:creationId xmlns:a16="http://schemas.microsoft.com/office/drawing/2014/main" id="{6C0E2556-F62F-6687-E1E9-16A97A103CA9}"/>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183707" y="5251752"/>
              <a:ext cx="606109" cy="636541"/>
            </a:xfrm>
            <a:prstGeom prst="rect">
              <a:avLst/>
            </a:prstGeom>
          </p:spPr>
        </p:pic>
      </p:grpSp>
      <p:pic>
        <p:nvPicPr>
          <p:cNvPr id="20" name="Picture 19" descr="A qr code on a paper&#10;&#10;AI-generated content may be incorrect.">
            <a:extLst>
              <a:ext uri="{FF2B5EF4-FFF2-40B4-BE49-F238E27FC236}">
                <a16:creationId xmlns:a16="http://schemas.microsoft.com/office/drawing/2014/main" id="{48DB3B22-B9EC-796D-2FDE-7D4CCF620AA5}"/>
              </a:ext>
            </a:extLst>
          </p:cNvPr>
          <p:cNvPicPr>
            <a:picLocks noChangeAspect="1"/>
          </p:cNvPicPr>
          <p:nvPr/>
        </p:nvPicPr>
        <p:blipFill>
          <a:blip r:embed="rId5"/>
          <a:srcRect l="18012" t="32189" r="24502" b="21730"/>
          <a:stretch>
            <a:fillRect/>
          </a:stretch>
        </p:blipFill>
        <p:spPr>
          <a:xfrm>
            <a:off x="10401301" y="760514"/>
            <a:ext cx="1096310" cy="1105297"/>
          </a:xfrm>
          <a:prstGeom prst="rect">
            <a:avLst/>
          </a:prstGeom>
        </p:spPr>
      </p:pic>
      <p:pic>
        <p:nvPicPr>
          <p:cNvPr id="22" name="Picture 21">
            <a:extLst>
              <a:ext uri="{FF2B5EF4-FFF2-40B4-BE49-F238E27FC236}">
                <a16:creationId xmlns:a16="http://schemas.microsoft.com/office/drawing/2014/main" id="{52679CAC-1D3D-30E7-AC3D-DE8E21D1B6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7659" y="730766"/>
            <a:ext cx="2647535" cy="650845"/>
          </a:xfrm>
          <a:prstGeom prst="rect">
            <a:avLst/>
          </a:prstGeom>
        </p:spPr>
      </p:pic>
    </p:spTree>
    <p:extLst>
      <p:ext uri="{BB962C8B-B14F-4D97-AF65-F5344CB8AC3E}">
        <p14:creationId xmlns:p14="http://schemas.microsoft.com/office/powerpoint/2010/main" val="41152346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2">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ac99adf-c025-421e-a5c4-c51fcc85403f" xsi:nil="true"/>
    <lcf76f155ced4ddcb4097134ff3c332f xmlns="39290e34-f481-4147-be2e-7ca5b09738a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92D8A2113685A4ABEBABB2318BAC09F" ma:contentTypeVersion="12" ma:contentTypeDescription="Create a new document." ma:contentTypeScope="" ma:versionID="e632869de157f06c45713a5c2a8d53e4">
  <xsd:schema xmlns:xsd="http://www.w3.org/2001/XMLSchema" xmlns:xs="http://www.w3.org/2001/XMLSchema" xmlns:p="http://schemas.microsoft.com/office/2006/metadata/properties" xmlns:ns2="39290e34-f481-4147-be2e-7ca5b09738a2" xmlns:ns3="7ac99adf-c025-421e-a5c4-c51fcc85403f" targetNamespace="http://schemas.microsoft.com/office/2006/metadata/properties" ma:root="true" ma:fieldsID="606c30b42bb0274ce1c07a279ae397db" ns2:_="" ns3:_="">
    <xsd:import namespace="39290e34-f481-4147-be2e-7ca5b09738a2"/>
    <xsd:import namespace="7ac99adf-c025-421e-a5c4-c51fcc8540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290e34-f481-4147-be2e-7ca5b09738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e464485-090e-4baa-99d0-350cd482a80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c99adf-c025-421e-a5c4-c51fcc85403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798181a-6624-47ad-865c-2f93cf410999}" ma:internalName="TaxCatchAll" ma:showField="CatchAllData" ma:web="7ac99adf-c025-421e-a5c4-c51fcc8540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BE2DF8E-57F8-4137-B543-5B8E15FD305F}">
  <ds:schemaRefs>
    <ds:schemaRef ds:uri="http://schemas.microsoft.com/office/2006/metadata/properties"/>
    <ds:schemaRef ds:uri="http://schemas.microsoft.com/office/infopath/2007/PartnerControls"/>
    <ds:schemaRef ds:uri="79635cf4-6909-4e22-9de3-94867af1df8f"/>
    <ds:schemaRef ds:uri="0b2b1c3d-1df5-4a48-9975-4c4497ae7b16"/>
    <ds:schemaRef ds:uri="da4b41f7-6b58-414a-9d67-a5f3c9e8c608"/>
  </ds:schemaRefs>
</ds:datastoreItem>
</file>

<file path=customXml/itemProps2.xml><?xml version="1.0" encoding="utf-8"?>
<ds:datastoreItem xmlns:ds="http://schemas.openxmlformats.org/officeDocument/2006/customXml" ds:itemID="{A1C1DC2D-7B9F-443A-A47C-7DA884161A08}">
  <ds:schemaRefs>
    <ds:schemaRef ds:uri="http://schemas.microsoft.com/sharepoint/v3/contenttype/forms"/>
  </ds:schemaRefs>
</ds:datastoreItem>
</file>

<file path=customXml/itemProps3.xml><?xml version="1.0" encoding="utf-8"?>
<ds:datastoreItem xmlns:ds="http://schemas.openxmlformats.org/officeDocument/2006/customXml" ds:itemID="{EBA5824F-D8AF-4C02-8A25-96DF82120E7B}"/>
</file>

<file path=docProps/app.xml><?xml version="1.0" encoding="utf-8"?>
<Properties xmlns="http://schemas.openxmlformats.org/officeDocument/2006/extended-properties" xmlns:vt="http://schemas.openxmlformats.org/officeDocument/2006/docPropsVTypes">
  <TotalTime>0</TotalTime>
  <Words>1044</Words>
  <Application>Microsoft Office PowerPoint</Application>
  <PresentationFormat>Widescreen</PresentationFormat>
  <Paragraphs>98</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Wingdings</vt:lpstr>
      <vt:lpstr>Arial</vt:lpstr>
      <vt:lpstr>Playfair Display</vt:lpstr>
      <vt:lpstr>Montserrat ExtraBold</vt:lpstr>
      <vt:lpstr>Montserrat</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Alexander Szentpeteri</dc:creator>
  <cp:lastModifiedBy>Emilie Moray</cp:lastModifiedBy>
  <cp:revision>86</cp:revision>
  <dcterms:created xsi:type="dcterms:W3CDTF">2021-12-05T10:56:54Z</dcterms:created>
  <dcterms:modified xsi:type="dcterms:W3CDTF">2026-05-28T14:57:03Z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1170600</vt:r8>
  </property>
  <property fmtid="{D5CDD505-2E9C-101B-9397-08002B2CF9AE}" pid="3" name="MediaServiceImageTags">
    <vt:lpwstr/>
  </property>
  <property fmtid="{D5CDD505-2E9C-101B-9397-08002B2CF9AE}" pid="4" name="ContentTypeId">
    <vt:lpwstr>0x010100F92D8A2113685A4ABEBABB2318BAC09F</vt:lpwstr>
  </property>
</Properties>
</file>